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6" r:id="rId5"/>
    <p:sldId id="333" r:id="rId6"/>
    <p:sldId id="312" r:id="rId7"/>
    <p:sldId id="313" r:id="rId8"/>
    <p:sldId id="315" r:id="rId9"/>
    <p:sldId id="277" r:id="rId10"/>
    <p:sldId id="271" r:id="rId11"/>
    <p:sldId id="314" r:id="rId12"/>
    <p:sldId id="334" r:id="rId13"/>
    <p:sldId id="316" r:id="rId14"/>
    <p:sldId id="317" r:id="rId15"/>
    <p:sldId id="318" r:id="rId16"/>
    <p:sldId id="320" r:id="rId17"/>
    <p:sldId id="308" r:id="rId18"/>
    <p:sldId id="319" r:id="rId19"/>
    <p:sldId id="321" r:id="rId20"/>
    <p:sldId id="267" r:id="rId21"/>
    <p:sldId id="335" r:id="rId22"/>
    <p:sldId id="311" r:id="rId23"/>
    <p:sldId id="338" r:id="rId24"/>
    <p:sldId id="339" r:id="rId25"/>
    <p:sldId id="349" r:id="rId26"/>
    <p:sldId id="341" r:id="rId27"/>
    <p:sldId id="326" r:id="rId28"/>
    <p:sldId id="261" r:id="rId29"/>
    <p:sldId id="260" r:id="rId30"/>
    <p:sldId id="331" r:id="rId31"/>
    <p:sldId id="292" r:id="rId32"/>
    <p:sldId id="356" r:id="rId33"/>
    <p:sldId id="259" r:id="rId34"/>
    <p:sldId id="336" r:id="rId35"/>
    <p:sldId id="262" r:id="rId36"/>
    <p:sldId id="327" r:id="rId37"/>
    <p:sldId id="328" r:id="rId38"/>
    <p:sldId id="329" r:id="rId39"/>
    <p:sldId id="332" r:id="rId40"/>
    <p:sldId id="330" r:id="rId41"/>
    <p:sldId id="325" r:id="rId42"/>
    <p:sldId id="337" r:id="rId43"/>
    <p:sldId id="324" r:id="rId44"/>
    <p:sldId id="287" r:id="rId45"/>
  </p:sldIdLst>
  <p:sldSz cx="9144000" cy="5143500" type="screen16x9"/>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103" d="100"/>
          <a:sy n="103" d="100"/>
        </p:scale>
        <p:origin x="90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DEA68-7253-524B-B7ED-D84A80ED135C}" type="datetimeFigureOut">
              <a:rPr lang="pl-PL" smtClean="0"/>
              <a:t>27.05.2026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819C5-210B-4442-9E66-7227A66DCDDF}" type="slidenum">
              <a:rPr lang="pl-PL" smtClean="0"/>
              <a:t>‹#›</a:t>
            </a:fld>
            <a:endParaRPr lang="pl-PL"/>
          </a:p>
        </p:txBody>
      </p:sp>
    </p:spTree>
    <p:extLst>
      <p:ext uri="{BB962C8B-B14F-4D97-AF65-F5344CB8AC3E}">
        <p14:creationId xmlns:p14="http://schemas.microsoft.com/office/powerpoint/2010/main" val="938493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29C27-A09B-3E44-9DB8-8913E8D55002}" type="datetimeFigureOut">
              <a:rPr lang="pl-PL" smtClean="0"/>
              <a:t>27.05.2026</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93B1A-C82D-994E-B408-6CCFE3DECAF3}" type="slidenum">
              <a:rPr lang="pl-PL" smtClean="0"/>
              <a:t>‹#›</a:t>
            </a:fld>
            <a:endParaRPr lang="pl-PL"/>
          </a:p>
        </p:txBody>
      </p:sp>
    </p:spTree>
    <p:extLst>
      <p:ext uri="{BB962C8B-B14F-4D97-AF65-F5344CB8AC3E}">
        <p14:creationId xmlns:p14="http://schemas.microsoft.com/office/powerpoint/2010/main" val="1317373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C593B1A-C82D-994E-B408-6CCFE3DECAF3}" type="slidenum">
              <a:rPr lang="pl-PL" smtClean="0"/>
              <a:t>11</a:t>
            </a:fld>
            <a:endParaRPr lang="pl-PL"/>
          </a:p>
        </p:txBody>
      </p:sp>
    </p:spTree>
    <p:extLst>
      <p:ext uri="{BB962C8B-B14F-4D97-AF65-F5344CB8AC3E}">
        <p14:creationId xmlns:p14="http://schemas.microsoft.com/office/powerpoint/2010/main" val="184488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AB94B-0CD5-D9B9-BE60-1BC396192D6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BFD1CA4-2F27-5AC0-A0CA-D24418E8F76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D12A690-BD7E-D607-811B-B7073799D0B9}"/>
              </a:ext>
            </a:extLst>
          </p:cNvPr>
          <p:cNvSpPr>
            <a:spLocks noGrp="1"/>
          </p:cNvSpPr>
          <p:nvPr>
            <p:ph type="body" idx="1"/>
          </p:nvPr>
        </p:nvSpPr>
        <p:spPr/>
        <p:txBody>
          <a:bodyPr/>
          <a:lstStyle/>
          <a:p>
            <a:endParaRPr lang="en-US" dirty="0"/>
          </a:p>
        </p:txBody>
      </p:sp>
      <p:sp>
        <p:nvSpPr>
          <p:cNvPr id="4" name="Symbol zastępczy numeru slajdu 3">
            <a:extLst>
              <a:ext uri="{FF2B5EF4-FFF2-40B4-BE49-F238E27FC236}">
                <a16:creationId xmlns:a16="http://schemas.microsoft.com/office/drawing/2014/main" id="{0F8B46C9-049D-7919-A54D-9F923A37FA28}"/>
              </a:ext>
            </a:extLst>
          </p:cNvPr>
          <p:cNvSpPr>
            <a:spLocks noGrp="1"/>
          </p:cNvSpPr>
          <p:nvPr>
            <p:ph type="sldNum" sz="quarter" idx="5"/>
          </p:nvPr>
        </p:nvSpPr>
        <p:spPr/>
        <p:txBody>
          <a:bodyPr/>
          <a:lstStyle/>
          <a:p>
            <a:fld id="{AC593B1A-C82D-994E-B408-6CCFE3DECAF3}" type="slidenum">
              <a:rPr lang="pl-PL" smtClean="0"/>
              <a:t>17</a:t>
            </a:fld>
            <a:endParaRPr lang="pl-PL"/>
          </a:p>
        </p:txBody>
      </p:sp>
    </p:spTree>
    <p:extLst>
      <p:ext uri="{BB962C8B-B14F-4D97-AF65-F5344CB8AC3E}">
        <p14:creationId xmlns:p14="http://schemas.microsoft.com/office/powerpoint/2010/main" val="309549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tx2"/>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44000" y="2687772"/>
            <a:ext cx="7541112" cy="1102519"/>
          </a:xfrm>
        </p:spPr>
        <p:txBody>
          <a:bodyPr lIns="0" tIns="0" rIns="0" bIns="0" anchor="b" anchorCtr="0">
            <a:normAutofit/>
          </a:bodyPr>
          <a:lstStyle>
            <a:lvl1pPr algn="l">
              <a:defRPr sz="3200" b="1">
                <a:solidFill>
                  <a:srgbClr val="FFFFFF"/>
                </a:solidFill>
                <a:latin typeface="Open Sans Regular"/>
                <a:cs typeface="Open Sans Regular"/>
              </a:defRPr>
            </a:lvl1pPr>
          </a:lstStyle>
          <a:p>
            <a:r>
              <a:rPr lang="pl-PL" dirty="0"/>
              <a:t>Kliknij, aby </a:t>
            </a:r>
            <a:r>
              <a:rPr lang="pl-PL" dirty="0" err="1"/>
              <a:t>edyt</a:t>
            </a:r>
            <a:r>
              <a:rPr lang="pl-PL" dirty="0"/>
              <a:t>. styl wz. tyt.</a:t>
            </a:r>
          </a:p>
        </p:txBody>
      </p:sp>
      <p:sp>
        <p:nvSpPr>
          <p:cNvPr id="3" name="Podtytuł 2"/>
          <p:cNvSpPr>
            <a:spLocks noGrp="1"/>
          </p:cNvSpPr>
          <p:nvPr>
            <p:ph type="subTitle" idx="1"/>
          </p:nvPr>
        </p:nvSpPr>
        <p:spPr>
          <a:xfrm>
            <a:off x="1044000" y="3892070"/>
            <a:ext cx="6400800" cy="588409"/>
          </a:xfrm>
        </p:spPr>
        <p:txBody>
          <a:bodyPr lIns="0" tIns="0" rIns="0" bIns="0">
            <a:normAutofit/>
          </a:bodyPr>
          <a:lstStyle>
            <a:lvl1pPr marL="0" indent="0" algn="l">
              <a:buNone/>
              <a:defRPr sz="2400">
                <a:solidFill>
                  <a:schemeClr val="bg1"/>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5" name="Symbol zastępczy stopki 4"/>
          <p:cNvSpPr>
            <a:spLocks noGrp="1"/>
          </p:cNvSpPr>
          <p:nvPr>
            <p:ph type="ftr" sz="quarter" idx="11"/>
          </p:nvPr>
        </p:nvSpPr>
        <p:spPr>
          <a:xfrm>
            <a:off x="1044000" y="4486735"/>
            <a:ext cx="2895600" cy="273844"/>
          </a:xfrm>
          <a:prstGeom prst="rect">
            <a:avLst/>
          </a:prstGeom>
        </p:spPr>
        <p:txBody>
          <a:bodyPr lIns="0" tIns="0" rIns="0" bIns="0"/>
          <a:lstStyle>
            <a:lvl1pPr algn="l">
              <a:defRPr sz="1100">
                <a:solidFill>
                  <a:schemeClr val="bg1"/>
                </a:solidFill>
                <a:latin typeface="Open Sans Light"/>
                <a:cs typeface="Open Sans Light"/>
              </a:defRPr>
            </a:lvl1pPr>
          </a:lstStyle>
          <a:p>
            <a:r>
              <a:rPr lang="pl-PL" dirty="0"/>
              <a:t>1 lutego 2019, Warszawa</a:t>
            </a:r>
          </a:p>
        </p:txBody>
      </p:sp>
      <p:pic>
        <p:nvPicPr>
          <p:cNvPr id="9" name="Obraz 8" descr="logoSGH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41" y="473241"/>
            <a:ext cx="900363" cy="900363"/>
          </a:xfrm>
          <a:prstGeom prst="rect">
            <a:avLst/>
          </a:prstGeom>
        </p:spPr>
      </p:pic>
    </p:spTree>
    <p:extLst>
      <p:ext uri="{BB962C8B-B14F-4D97-AF65-F5344CB8AC3E}">
        <p14:creationId xmlns:p14="http://schemas.microsoft.com/office/powerpoint/2010/main" val="218176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eść standardowa">
    <p:spTree>
      <p:nvGrpSpPr>
        <p:cNvPr id="1" name=""/>
        <p:cNvGrpSpPr/>
        <p:nvPr/>
      </p:nvGrpSpPr>
      <p:grpSpPr>
        <a:xfrm>
          <a:off x="0" y="0"/>
          <a:ext cx="0" cy="0"/>
          <a:chOff x="0" y="0"/>
          <a:chExt cx="0" cy="0"/>
        </a:xfrm>
      </p:grpSpPr>
      <p:sp>
        <p:nvSpPr>
          <p:cNvPr id="4" name="Symbol zastępczy numeru slajdu 3"/>
          <p:cNvSpPr>
            <a:spLocks noGrp="1"/>
          </p:cNvSpPr>
          <p:nvPr>
            <p:ph type="sldNum" sz="quarter" idx="14"/>
          </p:nvPr>
        </p:nvSpPr>
        <p:spPr>
          <a:xfrm>
            <a:off x="8568000" y="183600"/>
            <a:ext cx="277200" cy="153888"/>
          </a:xfrm>
          <a:prstGeom prst="rect">
            <a:avLst/>
          </a:prstGeom>
        </p:spPr>
        <p:txBody>
          <a:bodyPr lIns="0" tIns="0" rIns="0" bIns="0"/>
          <a:lstStyle/>
          <a:p>
            <a:pPr algn="r" defTabSz="642915" fontAlgn="base">
              <a:spcBef>
                <a:spcPct val="0"/>
              </a:spcBef>
              <a:spcAft>
                <a:spcPct val="0"/>
              </a:spcAft>
            </a:pPr>
            <a:fld id="{B3255C16-D29B-461C-B523-E699B47F797C}" type="slidenum">
              <a:rPr lang="pl-PL" smtClean="0"/>
              <a:pPr algn="r" defTabSz="642915" fontAlgn="base">
                <a:spcBef>
                  <a:spcPct val="0"/>
                </a:spcBef>
                <a:spcAft>
                  <a:spcPct val="0"/>
                </a:spcAft>
              </a:pPr>
              <a:t>‹#›</a:t>
            </a:fld>
            <a:endParaRPr lang="pl-PL" dirty="0"/>
          </a:p>
        </p:txBody>
      </p:sp>
      <p:sp>
        <p:nvSpPr>
          <p:cNvPr id="8" name="Tytuł 7"/>
          <p:cNvSpPr>
            <a:spLocks noGrp="1"/>
          </p:cNvSpPr>
          <p:nvPr>
            <p:ph type="title" hasCustomPrompt="1"/>
          </p:nvPr>
        </p:nvSpPr>
        <p:spPr>
          <a:xfrm>
            <a:off x="576000" y="648000"/>
            <a:ext cx="7992000" cy="359100"/>
          </a:xfrm>
          <a:prstGeom prst="rect">
            <a:avLst/>
          </a:prstGeom>
        </p:spPr>
        <p:txBody>
          <a:bodyPr/>
          <a:lstStyle>
            <a:lvl1pPr>
              <a:defRPr>
                <a:solidFill>
                  <a:schemeClr val="tx2"/>
                </a:solidFill>
              </a:defRPr>
            </a:lvl1pPr>
          </a:lstStyle>
          <a:p>
            <a:r>
              <a:rPr lang="pl-PL" dirty="0"/>
              <a:t>Tytuł</a:t>
            </a:r>
          </a:p>
        </p:txBody>
      </p:sp>
      <p:sp>
        <p:nvSpPr>
          <p:cNvPr id="6" name="Symbol zastępczy zawartości 4">
            <a:extLst>
              <a:ext uri="{FF2B5EF4-FFF2-40B4-BE49-F238E27FC236}">
                <a16:creationId xmlns:a16="http://schemas.microsoft.com/office/drawing/2014/main" id="{9B02E5EB-3DD3-47E5-B597-D487252DD66D}"/>
              </a:ext>
            </a:extLst>
          </p:cNvPr>
          <p:cNvSpPr>
            <a:spLocks noGrp="1"/>
          </p:cNvSpPr>
          <p:nvPr>
            <p:ph sz="quarter" idx="22" hasCustomPrompt="1"/>
          </p:nvPr>
        </p:nvSpPr>
        <p:spPr>
          <a:xfrm>
            <a:off x="576000" y="1260000"/>
            <a:ext cx="7992000" cy="3543998"/>
          </a:xfrm>
          <a:prstGeom prst="rect">
            <a:avLst/>
          </a:prstGeom>
        </p:spPr>
        <p:txBody>
          <a:bodyPr/>
          <a:lstStyle>
            <a:lvl1pPr>
              <a:buClr>
                <a:srgbClr val="1D2C4F"/>
              </a:buClr>
              <a:defRPr/>
            </a:lvl1pPr>
            <a:lvl2pPr>
              <a:buClr>
                <a:srgbClr val="BDAD7D"/>
              </a:buClr>
              <a:defRPr/>
            </a:lvl2pPr>
            <a:lvl3pPr>
              <a:buClr>
                <a:srgbClr val="BDAD7D"/>
              </a:buClr>
              <a:defRPr/>
            </a:lvl3pPr>
            <a:lvl4pPr>
              <a:buClr>
                <a:srgbClr val="BDAD7D"/>
              </a:buClr>
              <a:defRPr/>
            </a:lvl4pPr>
            <a:lvl5pPr>
              <a:buClr>
                <a:srgbClr val="BDAD7D"/>
              </a:buClr>
              <a:defRPr/>
            </a:lvl5pPr>
          </a:lstStyle>
          <a:p>
            <a:pPr lvl="0"/>
            <a:r>
              <a:rPr lang="pl-PL" dirty="0"/>
              <a:t>Pierwszy poziom</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11">
            <a:extLst>
              <a:ext uri="{FF2B5EF4-FFF2-40B4-BE49-F238E27FC236}">
                <a16:creationId xmlns:a16="http://schemas.microsoft.com/office/drawing/2014/main" id="{5D6B9ADF-BC5B-440B-8FA5-7AAB3548F2E0}"/>
              </a:ext>
            </a:extLst>
          </p:cNvPr>
          <p:cNvSpPr>
            <a:spLocks noGrp="1"/>
          </p:cNvSpPr>
          <p:nvPr>
            <p:ph type="body" sz="quarter" idx="12" hasCustomPrompt="1"/>
          </p:nvPr>
        </p:nvSpPr>
        <p:spPr>
          <a:xfrm>
            <a:off x="1800000" y="183254"/>
            <a:ext cx="6516416" cy="153888"/>
          </a:xfrm>
          <a:prstGeom prst="rect">
            <a:avLst/>
          </a:prstGeom>
          <a:noFill/>
        </p:spPr>
        <p:txBody>
          <a:bodyPr wrap="square" lIns="0" tIns="0" rIns="0" bIns="0" rtlCol="0">
            <a:spAutoFit/>
          </a:bodyPr>
          <a:lstStyle>
            <a:lvl1pPr marL="0" indent="0">
              <a:buNone/>
              <a:defRPr lang="pl-PL" sz="1000" dirty="0">
                <a:solidFill>
                  <a:schemeClr val="tx2"/>
                </a:solidFill>
              </a:defRPr>
            </a:lvl1pPr>
          </a:lstStyle>
          <a:p>
            <a:pPr marL="0" lvl="0"/>
            <a:r>
              <a:rPr lang="pl-PL" dirty="0"/>
              <a:t>Tytuł prezentacji</a:t>
            </a:r>
          </a:p>
        </p:txBody>
      </p:sp>
    </p:spTree>
    <p:extLst>
      <p:ext uri="{BB962C8B-B14F-4D97-AF65-F5344CB8AC3E}">
        <p14:creationId xmlns:p14="http://schemas.microsoft.com/office/powerpoint/2010/main" val="189950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ajd tytułowy">
    <p:bg>
      <p:bgPr>
        <a:solidFill>
          <a:schemeClr val="bg1"/>
        </a:solidFill>
        <a:effectLst/>
      </p:bgPr>
    </p:bg>
    <p:spTree>
      <p:nvGrpSpPr>
        <p:cNvPr id="1" name=""/>
        <p:cNvGrpSpPr/>
        <p:nvPr/>
      </p:nvGrpSpPr>
      <p:grpSpPr>
        <a:xfrm>
          <a:off x="0" y="0"/>
          <a:ext cx="0" cy="0"/>
          <a:chOff x="0" y="0"/>
          <a:chExt cx="0" cy="0"/>
        </a:xfrm>
      </p:grpSpPr>
      <p:pic>
        <p:nvPicPr>
          <p:cNvPr id="7" name="Obraz 6" descr="foto-ogoln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6" name="Obraz 5" descr="SGH_piramida-ogoln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Symbol zastępczy stopki 4"/>
          <p:cNvSpPr>
            <a:spLocks noGrp="1"/>
          </p:cNvSpPr>
          <p:nvPr>
            <p:ph type="ftr" sz="quarter" idx="11"/>
          </p:nvPr>
        </p:nvSpPr>
        <p:spPr>
          <a:xfrm>
            <a:off x="1044000" y="4486735"/>
            <a:ext cx="2895600" cy="273844"/>
          </a:xfrm>
          <a:prstGeom prst="rect">
            <a:avLst/>
          </a:prstGeom>
        </p:spPr>
        <p:txBody>
          <a:bodyPr lIns="0" tIns="0" rIns="0" bIns="0"/>
          <a:lstStyle>
            <a:lvl1pPr algn="l">
              <a:defRPr sz="1100">
                <a:solidFill>
                  <a:schemeClr val="bg1"/>
                </a:solidFill>
                <a:latin typeface="Open Sans Light"/>
                <a:cs typeface="Open Sans Light"/>
              </a:defRPr>
            </a:lvl1pPr>
          </a:lstStyle>
          <a:p>
            <a:r>
              <a:rPr lang="pl-PL" dirty="0"/>
              <a:t>1 lutego 2019, Warszawa</a:t>
            </a:r>
          </a:p>
        </p:txBody>
      </p:sp>
      <p:pic>
        <p:nvPicPr>
          <p:cNvPr id="9" name="Obraz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741" y="473241"/>
            <a:ext cx="900363" cy="900363"/>
          </a:xfrm>
          <a:prstGeom prst="rect">
            <a:avLst/>
          </a:prstGeom>
        </p:spPr>
      </p:pic>
      <p:sp>
        <p:nvSpPr>
          <p:cNvPr id="10" name="Tytuł 1"/>
          <p:cNvSpPr>
            <a:spLocks noGrp="1"/>
          </p:cNvSpPr>
          <p:nvPr>
            <p:ph type="ctrTitle"/>
          </p:nvPr>
        </p:nvSpPr>
        <p:spPr>
          <a:xfrm>
            <a:off x="1044000" y="2687772"/>
            <a:ext cx="7541112" cy="1102519"/>
          </a:xfrm>
        </p:spPr>
        <p:txBody>
          <a:bodyPr lIns="0" tIns="0" rIns="0" bIns="0" anchor="b" anchorCtr="0">
            <a:normAutofit/>
          </a:bodyPr>
          <a:lstStyle>
            <a:lvl1pPr algn="l">
              <a:defRPr sz="3200" b="1">
                <a:solidFill>
                  <a:srgbClr val="FFFFFF"/>
                </a:solidFill>
                <a:latin typeface="Open Sans Regular"/>
                <a:cs typeface="Open Sans Regular"/>
              </a:defRPr>
            </a:lvl1pPr>
          </a:lstStyle>
          <a:p>
            <a:r>
              <a:rPr lang="pl-PL" dirty="0"/>
              <a:t>Kliknij, aby </a:t>
            </a:r>
            <a:r>
              <a:rPr lang="pl-PL" dirty="0" err="1"/>
              <a:t>edyt</a:t>
            </a:r>
            <a:r>
              <a:rPr lang="pl-PL" dirty="0"/>
              <a:t>. styl wz. tyt.</a:t>
            </a:r>
          </a:p>
        </p:txBody>
      </p:sp>
      <p:sp>
        <p:nvSpPr>
          <p:cNvPr id="11" name="Podtytuł 2"/>
          <p:cNvSpPr>
            <a:spLocks noGrp="1"/>
          </p:cNvSpPr>
          <p:nvPr>
            <p:ph type="subTitle" idx="1"/>
          </p:nvPr>
        </p:nvSpPr>
        <p:spPr>
          <a:xfrm>
            <a:off x="1044000" y="3892070"/>
            <a:ext cx="6400800" cy="588409"/>
          </a:xfrm>
        </p:spPr>
        <p:txBody>
          <a:bodyPr lIns="0" tIns="0" rIns="0" bIns="0">
            <a:normAutofit/>
          </a:bodyPr>
          <a:lstStyle>
            <a:lvl1pPr marL="0" indent="0" algn="l">
              <a:buNone/>
              <a:defRPr sz="2400">
                <a:solidFill>
                  <a:schemeClr val="bg1"/>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Tree>
    <p:extLst>
      <p:ext uri="{BB962C8B-B14F-4D97-AF65-F5344CB8AC3E}">
        <p14:creationId xmlns:p14="http://schemas.microsoft.com/office/powerpoint/2010/main" val="349318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lajd tytułowy">
    <p:bg>
      <p:bgPr>
        <a:solidFill>
          <a:schemeClr val="tx2"/>
        </a:solidFill>
        <a:effectLst/>
      </p:bgPr>
    </p:bg>
    <p:spTree>
      <p:nvGrpSpPr>
        <p:cNvPr id="1" name=""/>
        <p:cNvGrpSpPr/>
        <p:nvPr/>
      </p:nvGrpSpPr>
      <p:grpSpPr>
        <a:xfrm>
          <a:off x="0" y="0"/>
          <a:ext cx="0" cy="0"/>
          <a:chOff x="0" y="0"/>
          <a:chExt cx="0" cy="0"/>
        </a:xfrm>
      </p:grpSpPr>
      <p:sp>
        <p:nvSpPr>
          <p:cNvPr id="6" name="Tytuł 1"/>
          <p:cNvSpPr>
            <a:spLocks noGrp="1"/>
          </p:cNvSpPr>
          <p:nvPr>
            <p:ph type="ctrTitle"/>
          </p:nvPr>
        </p:nvSpPr>
        <p:spPr>
          <a:xfrm>
            <a:off x="1044000" y="3181996"/>
            <a:ext cx="7541112" cy="1102519"/>
          </a:xfrm>
        </p:spPr>
        <p:txBody>
          <a:bodyPr lIns="0" tIns="0" rIns="0" bIns="0" anchor="b" anchorCtr="0">
            <a:normAutofit/>
          </a:bodyPr>
          <a:lstStyle>
            <a:lvl1pPr algn="l">
              <a:defRPr sz="3200" b="1">
                <a:solidFill>
                  <a:srgbClr val="FFFFFF"/>
                </a:solidFill>
                <a:latin typeface="Open Sans Regular"/>
                <a:cs typeface="Open Sans Regular"/>
              </a:defRPr>
            </a:lvl1pPr>
          </a:lstStyle>
          <a:p>
            <a:r>
              <a:rPr lang="pl-PL" dirty="0"/>
              <a:t>Kliknij, aby </a:t>
            </a:r>
            <a:r>
              <a:rPr lang="pl-PL" dirty="0" err="1"/>
              <a:t>edyt</a:t>
            </a:r>
            <a:r>
              <a:rPr lang="pl-PL" dirty="0"/>
              <a:t>. styl wz. tyt.</a:t>
            </a:r>
          </a:p>
        </p:txBody>
      </p:sp>
    </p:spTree>
    <p:extLst>
      <p:ext uri="{BB962C8B-B14F-4D97-AF65-F5344CB8AC3E}">
        <p14:creationId xmlns:p14="http://schemas.microsoft.com/office/powerpoint/2010/main" val="108760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918000" y="1187302"/>
            <a:ext cx="3577800" cy="3145745"/>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920624" y="1187302"/>
            <a:ext cx="3766176" cy="3145745"/>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77005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917999" y="1187302"/>
            <a:ext cx="7773417" cy="3145745"/>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107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7" name="Symbol zastępczy tekstu 6"/>
          <p:cNvSpPr>
            <a:spLocks noGrp="1"/>
          </p:cNvSpPr>
          <p:nvPr>
            <p:ph type="body" sz="quarter" idx="10" hasCustomPrompt="1"/>
          </p:nvPr>
        </p:nvSpPr>
        <p:spPr>
          <a:xfrm>
            <a:off x="917575" y="1238250"/>
            <a:ext cx="2273300" cy="300038"/>
          </a:xfrm>
        </p:spPr>
        <p:txBody>
          <a:bodyPr anchor="t" anchorCtr="0">
            <a:noAutofit/>
          </a:bodyPr>
          <a:lstStyle>
            <a:lvl1pPr marL="0" indent="0">
              <a:buNone/>
              <a:defRPr sz="1100">
                <a:solidFill>
                  <a:srgbClr val="00748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TYTUŁ ZDJĘCIA</a:t>
            </a:r>
          </a:p>
        </p:txBody>
      </p:sp>
      <p:sp>
        <p:nvSpPr>
          <p:cNvPr id="9" name="Symbol zastępczy obrazu 8"/>
          <p:cNvSpPr>
            <a:spLocks noGrp="1"/>
          </p:cNvSpPr>
          <p:nvPr>
            <p:ph type="pic" sz="quarter" idx="11"/>
          </p:nvPr>
        </p:nvSpPr>
        <p:spPr>
          <a:xfrm>
            <a:off x="917575" y="1538288"/>
            <a:ext cx="2273300" cy="2066925"/>
          </a:xfrm>
        </p:spPr>
        <p:txBody>
          <a:bodyPr/>
          <a:lstStyle/>
          <a:p>
            <a:endParaRPr lang="pl-PL"/>
          </a:p>
        </p:txBody>
      </p:sp>
      <p:sp>
        <p:nvSpPr>
          <p:cNvPr id="11" name="Symbol zastępczy zawartości 10"/>
          <p:cNvSpPr>
            <a:spLocks noGrp="1"/>
          </p:cNvSpPr>
          <p:nvPr>
            <p:ph sz="quarter" idx="12"/>
          </p:nvPr>
        </p:nvSpPr>
        <p:spPr>
          <a:xfrm>
            <a:off x="917575" y="3682872"/>
            <a:ext cx="2273300" cy="611188"/>
          </a:xfrm>
        </p:spPr>
        <p:txBody>
          <a:bodyPr>
            <a:no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pl-PL" dirty="0"/>
              <a:t>Kliknij, aby edytować style wzorca tekstu</a:t>
            </a:r>
          </a:p>
        </p:txBody>
      </p:sp>
      <p:sp>
        <p:nvSpPr>
          <p:cNvPr id="12" name="Symbol zastępczy tekstu 6"/>
          <p:cNvSpPr>
            <a:spLocks noGrp="1"/>
          </p:cNvSpPr>
          <p:nvPr>
            <p:ph type="body" sz="quarter" idx="13" hasCustomPrompt="1"/>
          </p:nvPr>
        </p:nvSpPr>
        <p:spPr>
          <a:xfrm>
            <a:off x="3661120" y="1238250"/>
            <a:ext cx="2273300" cy="300038"/>
          </a:xfrm>
        </p:spPr>
        <p:txBody>
          <a:bodyPr anchor="t" anchorCtr="0">
            <a:noAutofit/>
          </a:bodyPr>
          <a:lstStyle>
            <a:lvl1pPr marL="0" indent="0">
              <a:buNone/>
              <a:defRPr sz="1100">
                <a:solidFill>
                  <a:srgbClr val="00748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TYTUŁ ZDJĘCIA</a:t>
            </a:r>
          </a:p>
        </p:txBody>
      </p:sp>
      <p:sp>
        <p:nvSpPr>
          <p:cNvPr id="13" name="Symbol zastępczy obrazu 8"/>
          <p:cNvSpPr>
            <a:spLocks noGrp="1"/>
          </p:cNvSpPr>
          <p:nvPr>
            <p:ph type="pic" sz="quarter" idx="14"/>
          </p:nvPr>
        </p:nvSpPr>
        <p:spPr>
          <a:xfrm>
            <a:off x="3661120" y="1538288"/>
            <a:ext cx="2273300" cy="2066925"/>
          </a:xfrm>
        </p:spPr>
        <p:txBody>
          <a:bodyPr/>
          <a:lstStyle/>
          <a:p>
            <a:endParaRPr lang="pl-PL"/>
          </a:p>
        </p:txBody>
      </p:sp>
      <p:sp>
        <p:nvSpPr>
          <p:cNvPr id="14" name="Symbol zastępczy zawartości 10"/>
          <p:cNvSpPr>
            <a:spLocks noGrp="1"/>
          </p:cNvSpPr>
          <p:nvPr>
            <p:ph sz="quarter" idx="15"/>
          </p:nvPr>
        </p:nvSpPr>
        <p:spPr>
          <a:xfrm>
            <a:off x="3661120" y="3682872"/>
            <a:ext cx="2273300" cy="611188"/>
          </a:xfrm>
        </p:spPr>
        <p:txBody>
          <a:bodyPr>
            <a:no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pl-PL" dirty="0"/>
              <a:t>Kliknij, aby edytować style wzorca tekstu</a:t>
            </a:r>
          </a:p>
        </p:txBody>
      </p:sp>
      <p:sp>
        <p:nvSpPr>
          <p:cNvPr id="15" name="Symbol zastępczy tekstu 6"/>
          <p:cNvSpPr>
            <a:spLocks noGrp="1"/>
          </p:cNvSpPr>
          <p:nvPr>
            <p:ph type="body" sz="quarter" idx="16" hasCustomPrompt="1"/>
          </p:nvPr>
        </p:nvSpPr>
        <p:spPr>
          <a:xfrm>
            <a:off x="6404391" y="1238250"/>
            <a:ext cx="2273300" cy="300038"/>
          </a:xfrm>
        </p:spPr>
        <p:txBody>
          <a:bodyPr anchor="t" anchorCtr="0">
            <a:noAutofit/>
          </a:bodyPr>
          <a:lstStyle>
            <a:lvl1pPr marL="0" indent="0">
              <a:buNone/>
              <a:defRPr sz="1100">
                <a:solidFill>
                  <a:srgbClr val="00748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TYTUŁ ZDJĘCIA</a:t>
            </a:r>
          </a:p>
        </p:txBody>
      </p:sp>
      <p:sp>
        <p:nvSpPr>
          <p:cNvPr id="16" name="Symbol zastępczy obrazu 8"/>
          <p:cNvSpPr>
            <a:spLocks noGrp="1"/>
          </p:cNvSpPr>
          <p:nvPr>
            <p:ph type="pic" sz="quarter" idx="17"/>
          </p:nvPr>
        </p:nvSpPr>
        <p:spPr>
          <a:xfrm>
            <a:off x="6404391" y="1538288"/>
            <a:ext cx="2273300" cy="2066925"/>
          </a:xfrm>
        </p:spPr>
        <p:txBody>
          <a:bodyPr/>
          <a:lstStyle/>
          <a:p>
            <a:endParaRPr lang="pl-PL"/>
          </a:p>
        </p:txBody>
      </p:sp>
      <p:sp>
        <p:nvSpPr>
          <p:cNvPr id="17" name="Symbol zastępczy zawartości 10"/>
          <p:cNvSpPr>
            <a:spLocks noGrp="1"/>
          </p:cNvSpPr>
          <p:nvPr>
            <p:ph sz="quarter" idx="18"/>
          </p:nvPr>
        </p:nvSpPr>
        <p:spPr>
          <a:xfrm>
            <a:off x="6404391" y="3682872"/>
            <a:ext cx="2273300" cy="611188"/>
          </a:xfrm>
        </p:spPr>
        <p:txBody>
          <a:bodyPr>
            <a:no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pl-PL" dirty="0"/>
              <a:t>Kliknij, aby edytować style wzorca tekstu</a:t>
            </a:r>
          </a:p>
        </p:txBody>
      </p:sp>
    </p:spTree>
    <p:extLst>
      <p:ext uri="{BB962C8B-B14F-4D97-AF65-F5344CB8AC3E}">
        <p14:creationId xmlns:p14="http://schemas.microsoft.com/office/powerpoint/2010/main" val="2107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8" name="Symbol zastępczy obrazu 7"/>
          <p:cNvSpPr>
            <a:spLocks noGrp="1"/>
          </p:cNvSpPr>
          <p:nvPr>
            <p:ph type="pic" sz="quarter" idx="10"/>
          </p:nvPr>
        </p:nvSpPr>
        <p:spPr>
          <a:xfrm>
            <a:off x="0" y="1270000"/>
            <a:ext cx="4135438" cy="2840038"/>
          </a:xfrm>
        </p:spPr>
        <p:txBody>
          <a:bodyPr/>
          <a:lstStyle/>
          <a:p>
            <a:endParaRPr lang="pl-PL"/>
          </a:p>
        </p:txBody>
      </p:sp>
      <p:sp>
        <p:nvSpPr>
          <p:cNvPr id="10" name="Symbol zastępczy tekstu 9"/>
          <p:cNvSpPr>
            <a:spLocks noGrp="1"/>
          </p:cNvSpPr>
          <p:nvPr>
            <p:ph type="body" sz="quarter" idx="11"/>
          </p:nvPr>
        </p:nvSpPr>
        <p:spPr>
          <a:xfrm>
            <a:off x="4562475" y="1270000"/>
            <a:ext cx="4129088" cy="2840038"/>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05683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1183A0-A329-4579-AA2F-4D15BEE973EE}" type="datetimeFigureOut">
              <a:rPr lang="pl-PL" smtClean="0"/>
              <a:t>27.05.2026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472224-F19D-4465-B856-E3BA00325C5F}" type="slidenum">
              <a:rPr lang="pl-PL" smtClean="0"/>
              <a:t>‹#›</a:t>
            </a:fld>
            <a:endParaRPr lang="pl-PL"/>
          </a:p>
        </p:txBody>
      </p:sp>
    </p:spTree>
    <p:extLst>
      <p:ext uri="{BB962C8B-B14F-4D97-AF65-F5344CB8AC3E}">
        <p14:creationId xmlns:p14="http://schemas.microsoft.com/office/powerpoint/2010/main" val="38606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5/27/2026</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423865"/>
            <a:ext cx="850392" cy="471963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4A05BA89-ECA6-2247-ABBB-3C67160202E9}"/>
              </a:ext>
            </a:extLst>
          </p:cNvPr>
          <p:cNvSpPr/>
          <p:nvPr/>
        </p:nvSpPr>
        <p:spPr>
          <a:xfrm>
            <a:off x="0" y="-2"/>
            <a:ext cx="423863" cy="51434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5627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918000" y="387895"/>
            <a:ext cx="7773417" cy="675334"/>
          </a:xfrm>
          <a:prstGeom prst="rect">
            <a:avLst/>
          </a:prstGeom>
        </p:spPr>
        <p:txBody>
          <a:bodyPr vert="horz" lIns="0" tIns="0" rIns="0" bIns="0" rtlCol="0" anchor="t" anchorCtr="0">
            <a:normAutofit/>
          </a:bodyPr>
          <a:lstStyle/>
          <a:p>
            <a:r>
              <a:rPr lang="pl-PL" dirty="0"/>
              <a:t>Kliknij, aby </a:t>
            </a:r>
            <a:r>
              <a:rPr lang="pl-PL" dirty="0" err="1"/>
              <a:t>edyt</a:t>
            </a:r>
            <a:r>
              <a:rPr lang="pl-PL" dirty="0"/>
              <a:t>. styl wz. tyt.</a:t>
            </a:r>
          </a:p>
        </p:txBody>
      </p:sp>
      <p:sp>
        <p:nvSpPr>
          <p:cNvPr id="3" name="Symbol zastępczy tekstu 2"/>
          <p:cNvSpPr>
            <a:spLocks noGrp="1"/>
          </p:cNvSpPr>
          <p:nvPr>
            <p:ph type="body" idx="1"/>
          </p:nvPr>
        </p:nvSpPr>
        <p:spPr>
          <a:xfrm>
            <a:off x="918000" y="1043751"/>
            <a:ext cx="7768800" cy="339447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oleTekstowe 7"/>
          <p:cNvSpPr txBox="1"/>
          <p:nvPr userDrawn="1"/>
        </p:nvSpPr>
        <p:spPr>
          <a:xfrm>
            <a:off x="7896328" y="4586443"/>
            <a:ext cx="795089" cy="123111"/>
          </a:xfrm>
          <a:prstGeom prst="rect">
            <a:avLst/>
          </a:prstGeom>
          <a:noFill/>
        </p:spPr>
        <p:txBody>
          <a:bodyPr wrap="none" lIns="0" tIns="0" rIns="0" bIns="0" rtlCol="0">
            <a:spAutoFit/>
          </a:bodyPr>
          <a:lstStyle/>
          <a:p>
            <a:r>
              <a:rPr lang="pl-PL" sz="800" dirty="0" err="1">
                <a:solidFill>
                  <a:srgbClr val="007481"/>
                </a:solidFill>
                <a:latin typeface="Open Sans Regular"/>
                <a:cs typeface="Open Sans Regular"/>
              </a:rPr>
              <a:t>www.sgh.waw.pl</a:t>
            </a:r>
            <a:endParaRPr lang="pl-PL" sz="800" dirty="0">
              <a:solidFill>
                <a:srgbClr val="007481"/>
              </a:solidFill>
              <a:latin typeface="Open Sans Regular"/>
              <a:cs typeface="Open Sans Regular"/>
            </a:endParaRPr>
          </a:p>
        </p:txBody>
      </p:sp>
      <p:pic>
        <p:nvPicPr>
          <p:cNvPr id="9" name="Obraz 8" descr="SGH_male-logo.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98763" y="4601068"/>
            <a:ext cx="395520" cy="161240"/>
          </a:xfrm>
          <a:prstGeom prst="rect">
            <a:avLst/>
          </a:prstGeom>
        </p:spPr>
      </p:pic>
    </p:spTree>
    <p:extLst>
      <p:ext uri="{BB962C8B-B14F-4D97-AF65-F5344CB8AC3E}">
        <p14:creationId xmlns:p14="http://schemas.microsoft.com/office/powerpoint/2010/main" val="28467154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62" r:id="rId5"/>
    <p:sldLayoutId id="2147483663" r:id="rId6"/>
    <p:sldLayoutId id="2147483654" r:id="rId7"/>
    <p:sldLayoutId id="2147483664" r:id="rId8"/>
    <p:sldLayoutId id="2147483666" r:id="rId9"/>
    <p:sldLayoutId id="2147483667" r:id="rId10"/>
  </p:sldLayoutIdLst>
  <p:hf sldNum="0" hdr="0" dt="0"/>
  <p:txStyles>
    <p:titleStyle>
      <a:lvl1pPr algn="l" defTabSz="457200" rtl="0" eaLnBrk="1" latinLnBrk="0" hangingPunct="1">
        <a:spcBef>
          <a:spcPct val="0"/>
        </a:spcBef>
        <a:buNone/>
        <a:defRPr sz="2800" b="1" kern="1200">
          <a:solidFill>
            <a:schemeClr val="tx2"/>
          </a:solidFill>
          <a:latin typeface="Open Sans Regular"/>
          <a:ea typeface="+mj-ea"/>
          <a:cs typeface="Open Sans Regular"/>
        </a:defRPr>
      </a:lvl1pPr>
    </p:titleStyle>
    <p:bodyStyle>
      <a:lvl1pPr marL="216000" indent="-216000" algn="l" defTabSz="457200" rtl="0" eaLnBrk="1" latinLnBrk="0" hangingPunct="1">
        <a:lnSpc>
          <a:spcPct val="112000"/>
        </a:lnSpc>
        <a:spcBef>
          <a:spcPts val="0"/>
        </a:spcBef>
        <a:buClr>
          <a:schemeClr val="tx2"/>
        </a:buClr>
        <a:buFont typeface="Arial"/>
        <a:buChar char="•"/>
        <a:defRPr sz="1700" kern="1200">
          <a:solidFill>
            <a:schemeClr val="tx1"/>
          </a:solidFill>
          <a:latin typeface="Open Sans Light"/>
          <a:ea typeface="+mn-ea"/>
          <a:cs typeface="Open Sans Light"/>
        </a:defRPr>
      </a:lvl1pPr>
      <a:lvl2pPr marL="742950" indent="-28575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2pPr>
      <a:lvl3pPr marL="1143000" indent="-22860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3pPr>
      <a:lvl4pPr marL="1600200" indent="-22860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4pPr>
      <a:lvl5pPr marL="2057400" indent="-22860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8.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descr="przykładowy tytuł"/>
          <p:cNvSpPr>
            <a:spLocks noGrp="1"/>
          </p:cNvSpPr>
          <p:nvPr>
            <p:ph type="ctrTitle"/>
          </p:nvPr>
        </p:nvSpPr>
        <p:spPr/>
        <p:txBody>
          <a:bodyPr/>
          <a:lstStyle/>
          <a:p>
            <a:r>
              <a:rPr lang="pl-PL" dirty="0"/>
              <a:t>Sztuczna inteligencja </a:t>
            </a:r>
            <a:br>
              <a:rPr lang="pl-PL" dirty="0"/>
            </a:br>
            <a:r>
              <a:rPr lang="pl-PL" dirty="0"/>
              <a:t>a wzrost gospodarczy</a:t>
            </a:r>
          </a:p>
        </p:txBody>
      </p:sp>
      <p:sp>
        <p:nvSpPr>
          <p:cNvPr id="3" name="Podtytuł 2" descr="przykładowy podtytuł"/>
          <p:cNvSpPr>
            <a:spLocks noGrp="1"/>
          </p:cNvSpPr>
          <p:nvPr>
            <p:ph type="subTitle" idx="1"/>
          </p:nvPr>
        </p:nvSpPr>
        <p:spPr/>
        <p:txBody>
          <a:bodyPr>
            <a:normAutofit fontScale="85000" lnSpcReduction="20000"/>
          </a:bodyPr>
          <a:lstStyle/>
          <a:p>
            <a:r>
              <a:rPr lang="pl-PL" dirty="0"/>
              <a:t>prof. dr hab. Jakub Growiec</a:t>
            </a:r>
          </a:p>
          <a:p>
            <a:r>
              <a:rPr lang="pl-PL" dirty="0"/>
              <a:t>Katedra Ekonomii Ilościowej, KAE SGH</a:t>
            </a:r>
          </a:p>
        </p:txBody>
      </p:sp>
      <p:sp>
        <p:nvSpPr>
          <p:cNvPr id="4" name="Symbol zastępczy stopki 3"/>
          <p:cNvSpPr>
            <a:spLocks noGrp="1"/>
          </p:cNvSpPr>
          <p:nvPr>
            <p:ph type="ftr" sz="quarter" idx="11"/>
          </p:nvPr>
        </p:nvSpPr>
        <p:spPr/>
        <p:txBody>
          <a:bodyPr/>
          <a:lstStyle/>
          <a:p>
            <a:r>
              <a:rPr lang="pl-PL" dirty="0"/>
              <a:t>30 maja 2026, Warszawa</a:t>
            </a:r>
          </a:p>
        </p:txBody>
      </p:sp>
    </p:spTree>
    <p:extLst>
      <p:ext uri="{BB962C8B-B14F-4D97-AF65-F5344CB8AC3E}">
        <p14:creationId xmlns:p14="http://schemas.microsoft.com/office/powerpoint/2010/main" val="72607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DC4517-B0C0-E2FB-B39F-0F06CB76D54F}"/>
              </a:ext>
            </a:extLst>
          </p:cNvPr>
          <p:cNvSpPr>
            <a:spLocks noGrp="1"/>
          </p:cNvSpPr>
          <p:nvPr>
            <p:ph type="title"/>
          </p:nvPr>
        </p:nvSpPr>
        <p:spPr>
          <a:xfrm>
            <a:off x="685291" y="368417"/>
            <a:ext cx="7773417" cy="675334"/>
          </a:xfrm>
        </p:spPr>
        <p:txBody>
          <a:bodyPr>
            <a:normAutofit/>
          </a:bodyPr>
          <a:lstStyle/>
          <a:p>
            <a:pPr algn="ctr"/>
            <a:r>
              <a:rPr lang="pl-PL" sz="2400" dirty="0"/>
              <a:t>Źródła wzrostu gospodarczego</a:t>
            </a:r>
          </a:p>
        </p:txBody>
      </p:sp>
      <p:sp>
        <p:nvSpPr>
          <p:cNvPr id="3" name="Symbol zastępczy zawartości 2">
            <a:extLst>
              <a:ext uri="{FF2B5EF4-FFF2-40B4-BE49-F238E27FC236}">
                <a16:creationId xmlns:a16="http://schemas.microsoft.com/office/drawing/2014/main" id="{689BAE55-3EBB-583C-20BC-2AC24E089B9F}"/>
              </a:ext>
            </a:extLst>
          </p:cNvPr>
          <p:cNvSpPr>
            <a:spLocks noGrp="1"/>
          </p:cNvSpPr>
          <p:nvPr>
            <p:ph idx="1"/>
          </p:nvPr>
        </p:nvSpPr>
        <p:spPr/>
        <p:txBody>
          <a:bodyPr>
            <a:normAutofit lnSpcReduction="10000"/>
          </a:bodyPr>
          <a:lstStyle/>
          <a:p>
            <a:r>
              <a:rPr lang="pl-PL" b="1" dirty="0"/>
              <a:t>Płytkie</a:t>
            </a:r>
          </a:p>
          <a:p>
            <a:pPr lvl="1"/>
            <a:r>
              <a:rPr lang="pl-PL" dirty="0"/>
              <a:t>Akumulacja kapitału fizycznego</a:t>
            </a:r>
          </a:p>
          <a:p>
            <a:pPr lvl="1"/>
            <a:r>
              <a:rPr lang="pl-PL" dirty="0"/>
              <a:t>Kapitał ludzki: edukacja</a:t>
            </a:r>
          </a:p>
          <a:p>
            <a:pPr lvl="1"/>
            <a:r>
              <a:rPr lang="pl-PL" dirty="0"/>
              <a:t>Realna konwergencja </a:t>
            </a:r>
          </a:p>
          <a:p>
            <a:pPr lvl="1"/>
            <a:endParaRPr lang="pl-PL" dirty="0"/>
          </a:p>
          <a:p>
            <a:r>
              <a:rPr lang="pl-PL" b="1" dirty="0"/>
              <a:t>Głębokie</a:t>
            </a:r>
          </a:p>
          <a:p>
            <a:pPr lvl="1"/>
            <a:r>
              <a:rPr lang="pl-PL" dirty="0">
                <a:solidFill>
                  <a:srgbClr val="FF0000"/>
                </a:solidFill>
              </a:rPr>
              <a:t>Postęp technologiczny: </a:t>
            </a:r>
            <a:r>
              <a:rPr lang="pl-PL" dirty="0"/>
              <a:t>B+R, dyfuzja technologii</a:t>
            </a:r>
          </a:p>
          <a:p>
            <a:pPr lvl="1"/>
            <a:r>
              <a:rPr lang="pl-PL" dirty="0">
                <a:solidFill>
                  <a:srgbClr val="FF0000"/>
                </a:solidFill>
              </a:rPr>
              <a:t>Rewolucje technologiczne: </a:t>
            </a:r>
            <a:r>
              <a:rPr lang="pl-PL" dirty="0"/>
              <a:t>dostęp do energii i informacji</a:t>
            </a:r>
          </a:p>
          <a:p>
            <a:pPr marL="457200" lvl="1" indent="0">
              <a:buNone/>
            </a:pPr>
            <a:endParaRPr lang="pl-PL" dirty="0"/>
          </a:p>
          <a:p>
            <a:r>
              <a:rPr lang="pl-PL" b="1" dirty="0"/>
              <a:t>Dodatkowo</a:t>
            </a:r>
          </a:p>
          <a:p>
            <a:pPr lvl="1"/>
            <a:r>
              <a:rPr lang="pl-PL" dirty="0"/>
              <a:t>Wzrost skali gospodarki: </a:t>
            </a:r>
            <a:r>
              <a:rPr lang="pl-PL" i="1" dirty="0"/>
              <a:t>efektywna</a:t>
            </a:r>
            <a:r>
              <a:rPr lang="pl-PL" dirty="0"/>
              <a:t> populacja </a:t>
            </a:r>
          </a:p>
          <a:p>
            <a:pPr lvl="1"/>
            <a:r>
              <a:rPr lang="pl-PL" dirty="0"/>
              <a:t>Instytucje: rządy prawa, stabilność polityczna</a:t>
            </a:r>
          </a:p>
          <a:p>
            <a:pPr lvl="1"/>
            <a:endParaRPr lang="pl-PL"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F0FDB026-B428-D2D4-605D-B5B5D200B7A4}"/>
                  </a:ext>
                </a:extLst>
              </p:cNvPr>
              <p:cNvSpPr txBox="1"/>
              <p:nvPr/>
            </p:nvSpPr>
            <p:spPr>
              <a:xfrm>
                <a:off x="5237886" y="1580585"/>
                <a:ext cx="13713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𝑌</m:t>
                      </m:r>
                      <m:r>
                        <a:rPr lang="pl-PL" b="0" i="1" smtClean="0">
                          <a:latin typeface="Cambria Math" panose="02040503050406030204" pitchFamily="18" charset="0"/>
                        </a:rPr>
                        <m:t>=</m:t>
                      </m:r>
                      <m:r>
                        <a:rPr lang="pl-PL" b="0" i="1" smtClean="0">
                          <a:solidFill>
                            <a:srgbClr val="FF0000"/>
                          </a:solidFill>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𝐾</m:t>
                      </m:r>
                      <m:r>
                        <a:rPr lang="pl-PL" b="0" i="1" smtClean="0">
                          <a:latin typeface="Cambria Math" panose="02040503050406030204" pitchFamily="18" charset="0"/>
                        </a:rPr>
                        <m:t>,</m:t>
                      </m:r>
                      <m:r>
                        <a:rPr lang="pl-PL" b="0" i="1" smtClean="0">
                          <a:solidFill>
                            <a:srgbClr val="FF0000"/>
                          </a:solidFill>
                          <a:latin typeface="Cambria Math" panose="02040503050406030204" pitchFamily="18" charset="0"/>
                        </a:rPr>
                        <m:t>𝐴</m:t>
                      </m:r>
                      <m:r>
                        <a:rPr lang="pl-PL" b="0" i="1" smtClean="0">
                          <a:latin typeface="Cambria Math" panose="02040503050406030204" pitchFamily="18" charset="0"/>
                        </a:rPr>
                        <m:t>𝐿</m:t>
                      </m:r>
                      <m:r>
                        <a:rPr lang="pl-PL" b="0" i="1" smtClean="0">
                          <a:latin typeface="Cambria Math" panose="02040503050406030204" pitchFamily="18" charset="0"/>
                        </a:rPr>
                        <m:t>)</m:t>
                      </m:r>
                    </m:oMath>
                  </m:oMathPara>
                </a14:m>
                <a:endParaRPr lang="pl-PL" dirty="0"/>
              </a:p>
            </p:txBody>
          </p:sp>
        </mc:Choice>
        <mc:Fallback xmlns="">
          <p:sp>
            <p:nvSpPr>
              <p:cNvPr id="4" name="pole tekstowe 3">
                <a:extLst>
                  <a:ext uri="{FF2B5EF4-FFF2-40B4-BE49-F238E27FC236}">
                    <a16:creationId xmlns:a16="http://schemas.microsoft.com/office/drawing/2014/main" id="{F0FDB026-B428-D2D4-605D-B5B5D200B7A4}"/>
                  </a:ext>
                </a:extLst>
              </p:cNvPr>
              <p:cNvSpPr txBox="1">
                <a:spLocks noRot="1" noChangeAspect="1" noMove="1" noResize="1" noEditPoints="1" noAdjustHandles="1" noChangeArrowheads="1" noChangeShapeType="1" noTextEdit="1"/>
              </p:cNvSpPr>
              <p:nvPr/>
            </p:nvSpPr>
            <p:spPr>
              <a:xfrm>
                <a:off x="5237886" y="1580585"/>
                <a:ext cx="1371337" cy="276999"/>
              </a:xfrm>
              <a:prstGeom prst="rect">
                <a:avLst/>
              </a:prstGeom>
              <a:blipFill>
                <a:blip r:embed="rId2"/>
                <a:stretch>
                  <a:fillRect l="-3556" t="-2174" r="-5778" b="-32609"/>
                </a:stretch>
              </a:blipFill>
            </p:spPr>
            <p:txBody>
              <a:bodyPr/>
              <a:lstStyle/>
              <a:p>
                <a:r>
                  <a:rPr lang="pl-PL">
                    <a:noFill/>
                  </a:rPr>
                  <a:t> </a:t>
                </a:r>
              </a:p>
            </p:txBody>
          </p:sp>
        </mc:Fallback>
      </mc:AlternateContent>
    </p:spTree>
    <p:extLst>
      <p:ext uri="{BB962C8B-B14F-4D97-AF65-F5344CB8AC3E}">
        <p14:creationId xmlns:p14="http://schemas.microsoft.com/office/powerpoint/2010/main" val="187627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3D2FA-AC8F-0065-F771-5996974B6340}"/>
              </a:ext>
            </a:extLst>
          </p:cNvPr>
          <p:cNvSpPr>
            <a:spLocks noGrp="1"/>
          </p:cNvSpPr>
          <p:nvPr>
            <p:ph type="title"/>
          </p:nvPr>
        </p:nvSpPr>
        <p:spPr>
          <a:xfrm>
            <a:off x="777312" y="365269"/>
            <a:ext cx="7773417" cy="675334"/>
          </a:xfrm>
        </p:spPr>
        <p:txBody>
          <a:bodyPr>
            <a:normAutofit/>
          </a:bodyPr>
          <a:lstStyle/>
          <a:p>
            <a:pPr algn="ctr"/>
            <a:r>
              <a:rPr lang="pl-PL" sz="2400" dirty="0"/>
              <a:t>Przychody względem skali</a:t>
            </a:r>
          </a:p>
        </p:txBody>
      </p:sp>
      <p:sp>
        <p:nvSpPr>
          <p:cNvPr id="3" name="Symbol zastępczy zawartości 2">
            <a:extLst>
              <a:ext uri="{FF2B5EF4-FFF2-40B4-BE49-F238E27FC236}">
                <a16:creationId xmlns:a16="http://schemas.microsoft.com/office/drawing/2014/main" id="{4EAA4404-2121-3D2D-B6A1-1E39CF531D5D}"/>
              </a:ext>
            </a:extLst>
          </p:cNvPr>
          <p:cNvSpPr>
            <a:spLocks noGrp="1"/>
          </p:cNvSpPr>
          <p:nvPr>
            <p:ph idx="1"/>
          </p:nvPr>
        </p:nvSpPr>
        <p:spPr>
          <a:xfrm>
            <a:off x="593271" y="1040603"/>
            <a:ext cx="6392279" cy="3394472"/>
          </a:xfrm>
        </p:spPr>
        <p:txBody>
          <a:bodyPr/>
          <a:lstStyle/>
          <a:p>
            <a:r>
              <a:rPr lang="pl-PL" b="1" dirty="0"/>
              <a:t>Robert </a:t>
            </a:r>
            <a:r>
              <a:rPr lang="pl-PL" b="1" dirty="0" err="1"/>
              <a:t>Solow</a:t>
            </a:r>
            <a:r>
              <a:rPr lang="pl-PL" dirty="0"/>
              <a:t> (1956): akumulacja kapitału nie może być źródłem wzrostu w długim okresie ze względu na malejące przychody względem skali</a:t>
            </a:r>
          </a:p>
          <a:p>
            <a:pPr lvl="1"/>
            <a:r>
              <a:rPr lang="pl-PL" dirty="0"/>
              <a:t>Podobnie z kapitałem ludzkim</a:t>
            </a:r>
          </a:p>
          <a:p>
            <a:endParaRPr lang="pl-PL" dirty="0"/>
          </a:p>
          <a:p>
            <a:r>
              <a:rPr lang="pl-PL" b="1" dirty="0"/>
              <a:t>Paul Romer</a:t>
            </a:r>
            <a:r>
              <a:rPr lang="pl-PL" dirty="0"/>
              <a:t> (1990): technologie, idee, projekty są </a:t>
            </a:r>
            <a:br>
              <a:rPr lang="pl-PL" dirty="0"/>
            </a:br>
            <a:r>
              <a:rPr lang="pl-PL" i="1" dirty="0"/>
              <a:t>nierywalizacyjne</a:t>
            </a:r>
            <a:r>
              <a:rPr lang="pl-PL" dirty="0"/>
              <a:t>, dzięki czemu są źródłem rosnących </a:t>
            </a:r>
            <a:br>
              <a:rPr lang="pl-PL" dirty="0"/>
            </a:br>
            <a:r>
              <a:rPr lang="pl-PL" dirty="0"/>
              <a:t>przychodów względem skali</a:t>
            </a:r>
          </a:p>
          <a:p>
            <a:pPr lvl="1"/>
            <a:r>
              <a:rPr lang="pl-PL" dirty="0"/>
              <a:t>Kluczowym źródłem wzrostu jest postęp technologiczny</a:t>
            </a:r>
          </a:p>
          <a:p>
            <a:pPr lvl="1"/>
            <a:r>
              <a:rPr lang="pl-PL" dirty="0"/>
              <a:t>Pytanie: skąd się bierze postęp technologiczny?</a:t>
            </a:r>
          </a:p>
        </p:txBody>
      </p:sp>
      <p:pic>
        <p:nvPicPr>
          <p:cNvPr id="1026" name="Picture 2" descr="Ilustracja">
            <a:extLst>
              <a:ext uri="{FF2B5EF4-FFF2-40B4-BE49-F238E27FC236}">
                <a16:creationId xmlns:a16="http://schemas.microsoft.com/office/drawing/2014/main" id="{BAB6F4B4-46D5-7166-A862-1192D3E77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967" y="843344"/>
            <a:ext cx="1714500" cy="1271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ustracja">
            <a:extLst>
              <a:ext uri="{FF2B5EF4-FFF2-40B4-BE49-F238E27FC236}">
                <a16:creationId xmlns:a16="http://schemas.microsoft.com/office/drawing/2014/main" id="{CE86C777-3D30-E7FC-0A15-9C0F6A20F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279" y="2516297"/>
            <a:ext cx="12858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4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F7069B-8647-7454-7091-30709CA385D0}"/>
              </a:ext>
            </a:extLst>
          </p:cNvPr>
          <p:cNvSpPr>
            <a:spLocks noGrp="1"/>
          </p:cNvSpPr>
          <p:nvPr>
            <p:ph type="title"/>
          </p:nvPr>
        </p:nvSpPr>
        <p:spPr>
          <a:xfrm>
            <a:off x="685291" y="393875"/>
            <a:ext cx="7773417" cy="675334"/>
          </a:xfrm>
        </p:spPr>
        <p:txBody>
          <a:bodyPr>
            <a:normAutofit/>
          </a:bodyPr>
          <a:lstStyle/>
          <a:p>
            <a:pPr algn="ctr"/>
            <a:r>
              <a:rPr lang="pl-PL" sz="2400" dirty="0"/>
              <a:t>Postęp technologiczny</a:t>
            </a:r>
          </a:p>
        </p:txBody>
      </p:sp>
      <p:sp>
        <p:nvSpPr>
          <p:cNvPr id="3" name="Symbol zastępczy zawartości 2">
            <a:extLst>
              <a:ext uri="{FF2B5EF4-FFF2-40B4-BE49-F238E27FC236}">
                <a16:creationId xmlns:a16="http://schemas.microsoft.com/office/drawing/2014/main" id="{97EBEF72-5F45-1BAE-2F59-D99E884A27D4}"/>
              </a:ext>
            </a:extLst>
          </p:cNvPr>
          <p:cNvSpPr>
            <a:spLocks noGrp="1"/>
          </p:cNvSpPr>
          <p:nvPr>
            <p:ph idx="1"/>
          </p:nvPr>
        </p:nvSpPr>
        <p:spPr/>
        <p:txBody>
          <a:bodyPr/>
          <a:lstStyle/>
          <a:p>
            <a:r>
              <a:rPr lang="pl-PL" dirty="0"/>
              <a:t>Jaka jest technologia w </a:t>
            </a:r>
            <a:r>
              <a:rPr lang="pl-PL" dirty="0">
                <a:solidFill>
                  <a:srgbClr val="FF0000"/>
                </a:solidFill>
              </a:rPr>
              <a:t>sektorze badawczo-rozwojowym</a:t>
            </a:r>
            <a:r>
              <a:rPr lang="pl-PL" dirty="0"/>
              <a:t>? </a:t>
            </a:r>
            <a:br>
              <a:rPr lang="pl-PL" dirty="0"/>
            </a:br>
            <a:r>
              <a:rPr lang="pl-PL" dirty="0"/>
              <a:t>(Romer 1990, Jones 1995, Young 1998)</a:t>
            </a:r>
          </a:p>
          <a:p>
            <a:pPr lvl="1"/>
            <a:r>
              <a:rPr lang="pl-PL" dirty="0"/>
              <a:t>Wydatki na B+R</a:t>
            </a:r>
          </a:p>
          <a:p>
            <a:pPr lvl="1"/>
            <a:r>
              <a:rPr lang="pl-PL" dirty="0"/>
              <a:t>Pracownicy B+R</a:t>
            </a:r>
          </a:p>
          <a:p>
            <a:pPr lvl="1"/>
            <a:r>
              <a:rPr lang="pl-PL" dirty="0"/>
              <a:t>Kapitał B+R</a:t>
            </a:r>
          </a:p>
          <a:p>
            <a:r>
              <a:rPr lang="pl-PL" dirty="0"/>
              <a:t>Efekty zewnętrzne w działalności B+R</a:t>
            </a:r>
          </a:p>
          <a:p>
            <a:pPr lvl="1"/>
            <a:r>
              <a:rPr lang="pl-PL" dirty="0"/>
              <a:t>Efekty skali w B+R (Jones, 1999)</a:t>
            </a:r>
          </a:p>
          <a:p>
            <a:pPr lvl="1"/>
            <a:r>
              <a:rPr lang="pl-PL" dirty="0"/>
              <a:t>Czy pomysły stają się coraz trudniejsze do wynalezienia? </a:t>
            </a:r>
            <a:br>
              <a:rPr lang="pl-PL" dirty="0"/>
            </a:br>
            <a:r>
              <a:rPr lang="pl-PL" dirty="0"/>
              <a:t>(</a:t>
            </a:r>
            <a:r>
              <a:rPr lang="pl-PL" dirty="0" err="1"/>
              <a:t>Bloom</a:t>
            </a:r>
            <a:r>
              <a:rPr lang="pl-PL" dirty="0"/>
              <a:t> et al., 2020)</a:t>
            </a:r>
          </a:p>
          <a:p>
            <a:r>
              <a:rPr lang="pl-PL" dirty="0"/>
              <a:t>Jak postęp technologiczny przekłada się na wzrost gospodarczy?</a:t>
            </a:r>
          </a:p>
          <a:p>
            <a:pPr lvl="1"/>
            <a:endParaRPr lang="pl-PL"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6769CD74-DE9B-B972-6DF5-D1263CFA9598}"/>
                  </a:ext>
                </a:extLst>
              </p:cNvPr>
              <p:cNvSpPr txBox="1"/>
              <p:nvPr/>
            </p:nvSpPr>
            <p:spPr>
              <a:xfrm>
                <a:off x="3831771" y="4099749"/>
                <a:ext cx="13713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𝑌</m:t>
                      </m:r>
                      <m:r>
                        <a:rPr lang="pl-PL" b="0" i="1" smtClean="0">
                          <a:latin typeface="Cambria Math" panose="02040503050406030204" pitchFamily="18" charset="0"/>
                        </a:rPr>
                        <m:t>=</m:t>
                      </m:r>
                      <m:r>
                        <a:rPr lang="pl-PL" b="0" i="1" smtClean="0">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𝐾</m:t>
                      </m:r>
                      <m:r>
                        <a:rPr lang="pl-PL" b="0" i="1" smtClean="0">
                          <a:latin typeface="Cambria Math" panose="02040503050406030204" pitchFamily="18" charset="0"/>
                        </a:rPr>
                        <m:t>,</m:t>
                      </m:r>
                      <m:r>
                        <a:rPr lang="pl-PL" b="0" i="1" smtClean="0">
                          <a:solidFill>
                            <a:srgbClr val="FF0000"/>
                          </a:solidFill>
                          <a:latin typeface="Cambria Math" panose="02040503050406030204" pitchFamily="18" charset="0"/>
                        </a:rPr>
                        <m:t>𝐴</m:t>
                      </m:r>
                      <m:r>
                        <a:rPr lang="pl-PL" b="0" i="1" smtClean="0">
                          <a:latin typeface="Cambria Math" panose="02040503050406030204" pitchFamily="18" charset="0"/>
                        </a:rPr>
                        <m:t>𝐿</m:t>
                      </m:r>
                      <m:r>
                        <a:rPr lang="pl-PL" b="0" i="1" smtClean="0">
                          <a:latin typeface="Cambria Math" panose="02040503050406030204" pitchFamily="18" charset="0"/>
                        </a:rPr>
                        <m:t>)</m:t>
                      </m:r>
                    </m:oMath>
                  </m:oMathPara>
                </a14:m>
                <a:endParaRPr lang="pl-PL" dirty="0"/>
              </a:p>
            </p:txBody>
          </p:sp>
        </mc:Choice>
        <mc:Fallback xmlns="">
          <p:sp>
            <p:nvSpPr>
              <p:cNvPr id="4" name="pole tekstowe 3">
                <a:extLst>
                  <a:ext uri="{FF2B5EF4-FFF2-40B4-BE49-F238E27FC236}">
                    <a16:creationId xmlns:a16="http://schemas.microsoft.com/office/drawing/2014/main" id="{6769CD74-DE9B-B972-6DF5-D1263CFA9598}"/>
                  </a:ext>
                </a:extLst>
              </p:cNvPr>
              <p:cNvSpPr txBox="1">
                <a:spLocks noRot="1" noChangeAspect="1" noMove="1" noResize="1" noEditPoints="1" noAdjustHandles="1" noChangeArrowheads="1" noChangeShapeType="1" noTextEdit="1"/>
              </p:cNvSpPr>
              <p:nvPr/>
            </p:nvSpPr>
            <p:spPr>
              <a:xfrm>
                <a:off x="3831771" y="4099749"/>
                <a:ext cx="1371337" cy="276999"/>
              </a:xfrm>
              <a:prstGeom prst="rect">
                <a:avLst/>
              </a:prstGeom>
              <a:blipFill>
                <a:blip r:embed="rId2"/>
                <a:stretch>
                  <a:fillRect l="-4000" t="-4444" r="-5778" b="-35556"/>
                </a:stretch>
              </a:blipFill>
            </p:spPr>
            <p:txBody>
              <a:bodyPr/>
              <a:lstStyle/>
              <a:p>
                <a:r>
                  <a:rPr lang="pl-PL">
                    <a:noFill/>
                  </a:rPr>
                  <a:t> </a:t>
                </a:r>
              </a:p>
            </p:txBody>
          </p:sp>
        </mc:Fallback>
      </mc:AlternateContent>
    </p:spTree>
    <p:extLst>
      <p:ext uri="{BB962C8B-B14F-4D97-AF65-F5344CB8AC3E}">
        <p14:creationId xmlns:p14="http://schemas.microsoft.com/office/powerpoint/2010/main" val="306962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1B5875-9E6F-1FC4-FCB5-F40F553E7A25}"/>
              </a:ext>
            </a:extLst>
          </p:cNvPr>
          <p:cNvSpPr>
            <a:spLocks noGrp="1"/>
          </p:cNvSpPr>
          <p:nvPr>
            <p:ph type="title"/>
          </p:nvPr>
        </p:nvSpPr>
        <p:spPr>
          <a:xfrm>
            <a:off x="682782" y="387895"/>
            <a:ext cx="7773417" cy="675334"/>
          </a:xfrm>
        </p:spPr>
        <p:txBody>
          <a:bodyPr>
            <a:normAutofit/>
          </a:bodyPr>
          <a:lstStyle/>
          <a:p>
            <a:pPr algn="ctr"/>
            <a:r>
              <a:rPr lang="pl-PL" sz="2400" dirty="0"/>
              <a:t>Automatyzacja pracy</a:t>
            </a:r>
          </a:p>
        </p:txBody>
      </p:sp>
      <p:sp>
        <p:nvSpPr>
          <p:cNvPr id="3" name="Symbol zastępczy zawartości 2">
            <a:extLst>
              <a:ext uri="{FF2B5EF4-FFF2-40B4-BE49-F238E27FC236}">
                <a16:creationId xmlns:a16="http://schemas.microsoft.com/office/drawing/2014/main" id="{32B7ADF1-B822-1E14-25E4-007BD31DE3E1}"/>
              </a:ext>
            </a:extLst>
          </p:cNvPr>
          <p:cNvSpPr>
            <a:spLocks noGrp="1"/>
          </p:cNvSpPr>
          <p:nvPr>
            <p:ph idx="1"/>
          </p:nvPr>
        </p:nvSpPr>
        <p:spPr>
          <a:xfrm>
            <a:off x="682782" y="1322469"/>
            <a:ext cx="7115018" cy="3249861"/>
          </a:xfrm>
        </p:spPr>
        <p:txBody>
          <a:bodyPr/>
          <a:lstStyle/>
          <a:p>
            <a:r>
              <a:rPr lang="pl-PL" b="1" dirty="0"/>
              <a:t>Postęp technologiczny </a:t>
            </a:r>
            <a:r>
              <a:rPr lang="pl-PL" dirty="0"/>
              <a:t>zwiększa produktywność pracy</a:t>
            </a:r>
          </a:p>
          <a:p>
            <a:pPr lvl="1"/>
            <a:r>
              <a:rPr lang="pl-PL" dirty="0"/>
              <a:t>Wspomaga pracę człowieka</a:t>
            </a:r>
          </a:p>
          <a:p>
            <a:pPr lvl="1"/>
            <a:r>
              <a:rPr lang="pl-PL" dirty="0"/>
              <a:t>Praca człowieka pozostaje niezbędna</a:t>
            </a:r>
          </a:p>
          <a:p>
            <a:r>
              <a:rPr lang="pl-PL" b="1" dirty="0"/>
              <a:t>Automatyzacja</a:t>
            </a:r>
            <a:r>
              <a:rPr lang="pl-PL" dirty="0"/>
              <a:t>, w tym m.in. poprzez </a:t>
            </a:r>
            <a:r>
              <a:rPr lang="pl-PL" dirty="0">
                <a:solidFill>
                  <a:srgbClr val="FF0000"/>
                </a:solidFill>
              </a:rPr>
              <a:t>AI</a:t>
            </a:r>
            <a:endParaRPr lang="pl-PL" b="1" dirty="0">
              <a:solidFill>
                <a:srgbClr val="FF0000"/>
              </a:solidFill>
            </a:endParaRPr>
          </a:p>
          <a:p>
            <a:pPr lvl="1"/>
            <a:r>
              <a:rPr lang="pl-PL" dirty="0"/>
              <a:t>Zastępuje pracę człowieka</a:t>
            </a:r>
          </a:p>
          <a:p>
            <a:pPr lvl="1"/>
            <a:r>
              <a:rPr lang="pl-PL" dirty="0"/>
              <a:t>Może wspomóc pracę innego człowieka…</a:t>
            </a:r>
          </a:p>
          <a:p>
            <a:pPr lvl="1"/>
            <a:r>
              <a:rPr lang="pl-PL" dirty="0"/>
              <a:t>…ale praca człowieka może też stać się zupełnie zbędna</a:t>
            </a:r>
          </a:p>
          <a:p>
            <a:r>
              <a:rPr lang="pl-PL" b="1" dirty="0"/>
              <a:t>„Wyścig między człowiekiem a maszyną”</a:t>
            </a:r>
            <a:r>
              <a:rPr lang="pl-PL" dirty="0"/>
              <a:t> (</a:t>
            </a:r>
            <a:r>
              <a:rPr lang="pl-PL" dirty="0" err="1"/>
              <a:t>Acemoglu</a:t>
            </a:r>
            <a:r>
              <a:rPr lang="pl-PL" dirty="0"/>
              <a:t> i </a:t>
            </a:r>
            <a:r>
              <a:rPr lang="pl-PL" dirty="0" err="1"/>
              <a:t>Restrepo</a:t>
            </a:r>
            <a:r>
              <a:rPr lang="pl-PL" dirty="0"/>
              <a:t>, 2018)</a:t>
            </a:r>
          </a:p>
          <a:p>
            <a:pPr lvl="1"/>
            <a:r>
              <a:rPr lang="pl-PL" dirty="0"/>
              <a:t>Automatyzacja sprzyja wzrostowi gospodarczemu</a:t>
            </a:r>
          </a:p>
          <a:p>
            <a:pPr lvl="1"/>
            <a:r>
              <a:rPr lang="pl-PL" dirty="0"/>
              <a:t>Ma nieoczywiste konsekwencje dla rynku pracy</a:t>
            </a:r>
          </a:p>
          <a:p>
            <a:endParaRPr lang="pl-PL"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3DE95790-11AC-5E3E-33DE-F088445ABFB3}"/>
                  </a:ext>
                </a:extLst>
              </p:cNvPr>
              <p:cNvSpPr txBox="1"/>
              <p:nvPr/>
            </p:nvSpPr>
            <p:spPr>
              <a:xfrm>
                <a:off x="6531428" y="1707098"/>
                <a:ext cx="13713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𝑌</m:t>
                      </m:r>
                      <m:r>
                        <a:rPr lang="pl-PL" b="0" i="1" smtClean="0">
                          <a:latin typeface="Cambria Math" panose="02040503050406030204" pitchFamily="18" charset="0"/>
                        </a:rPr>
                        <m:t>=</m:t>
                      </m:r>
                      <m:r>
                        <a:rPr lang="pl-PL" b="0" i="1" smtClean="0">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𝐾</m:t>
                      </m:r>
                      <m:r>
                        <a:rPr lang="pl-PL" b="0" i="1" smtClean="0">
                          <a:latin typeface="Cambria Math" panose="02040503050406030204" pitchFamily="18" charset="0"/>
                        </a:rPr>
                        <m:t>,</m:t>
                      </m:r>
                      <m:r>
                        <a:rPr lang="pl-PL" b="0" i="1" smtClean="0">
                          <a:solidFill>
                            <a:srgbClr val="FF0000"/>
                          </a:solidFill>
                          <a:latin typeface="Cambria Math" panose="02040503050406030204" pitchFamily="18" charset="0"/>
                        </a:rPr>
                        <m:t>𝐴</m:t>
                      </m:r>
                      <m:r>
                        <a:rPr lang="pl-PL" b="0" i="1" smtClean="0">
                          <a:latin typeface="Cambria Math" panose="02040503050406030204" pitchFamily="18" charset="0"/>
                        </a:rPr>
                        <m:t>𝐿</m:t>
                      </m:r>
                      <m:r>
                        <a:rPr lang="pl-PL" b="0" i="1" smtClean="0">
                          <a:latin typeface="Cambria Math" panose="02040503050406030204" pitchFamily="18" charset="0"/>
                        </a:rPr>
                        <m:t>)</m:t>
                      </m:r>
                    </m:oMath>
                  </m:oMathPara>
                </a14:m>
                <a:endParaRPr lang="pl-PL" dirty="0"/>
              </a:p>
            </p:txBody>
          </p:sp>
        </mc:Choice>
        <mc:Fallback xmlns="">
          <p:sp>
            <p:nvSpPr>
              <p:cNvPr id="4" name="pole tekstowe 3">
                <a:extLst>
                  <a:ext uri="{FF2B5EF4-FFF2-40B4-BE49-F238E27FC236}">
                    <a16:creationId xmlns:a16="http://schemas.microsoft.com/office/drawing/2014/main" id="{3DE95790-11AC-5E3E-33DE-F088445ABFB3}"/>
                  </a:ext>
                </a:extLst>
              </p:cNvPr>
              <p:cNvSpPr txBox="1">
                <a:spLocks noRot="1" noChangeAspect="1" noMove="1" noResize="1" noEditPoints="1" noAdjustHandles="1" noChangeArrowheads="1" noChangeShapeType="1" noTextEdit="1"/>
              </p:cNvSpPr>
              <p:nvPr/>
            </p:nvSpPr>
            <p:spPr>
              <a:xfrm>
                <a:off x="6531428" y="1707098"/>
                <a:ext cx="1371337" cy="276999"/>
              </a:xfrm>
              <a:prstGeom prst="rect">
                <a:avLst/>
              </a:prstGeom>
              <a:blipFill>
                <a:blip r:embed="rId2"/>
                <a:stretch>
                  <a:fillRect l="-3556" t="-2222" r="-5778" b="-3555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ABA11F8D-06A1-EFDB-4FC7-3BFBBB1EC034}"/>
                  </a:ext>
                </a:extLst>
              </p:cNvPr>
              <p:cNvSpPr txBox="1"/>
              <p:nvPr/>
            </p:nvSpPr>
            <p:spPr>
              <a:xfrm>
                <a:off x="6531427" y="2670400"/>
                <a:ext cx="18281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𝑌</m:t>
                      </m:r>
                      <m:r>
                        <a:rPr lang="pl-PL" b="0" i="1" smtClean="0">
                          <a:latin typeface="Cambria Math" panose="02040503050406030204" pitchFamily="18" charset="0"/>
                        </a:rPr>
                        <m:t>=</m:t>
                      </m:r>
                      <m:r>
                        <a:rPr lang="pl-PL" b="0" i="1" smtClean="0">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𝐾</m:t>
                      </m:r>
                      <m:r>
                        <a:rPr lang="pl-PL" b="0" i="1" smtClean="0">
                          <a:latin typeface="Cambria Math" panose="02040503050406030204" pitchFamily="18" charset="0"/>
                        </a:rPr>
                        <m:t>,</m:t>
                      </m:r>
                      <m:r>
                        <a:rPr lang="pl-PL" b="0" i="1" smtClean="0">
                          <a:latin typeface="Cambria Math" panose="02040503050406030204" pitchFamily="18" charset="0"/>
                        </a:rPr>
                        <m:t>𝐴𝐿</m:t>
                      </m:r>
                      <m:r>
                        <a:rPr lang="pl-PL" b="0" i="1" smtClean="0">
                          <a:latin typeface="Cambria Math" panose="02040503050406030204" pitchFamily="18" charset="0"/>
                        </a:rPr>
                        <m:t>+</m:t>
                      </m:r>
                      <m:r>
                        <m:rPr>
                          <m:sty m:val="p"/>
                        </m:rPr>
                        <a:rPr lang="pl-PL" b="0" i="0" smtClean="0">
                          <a:solidFill>
                            <a:srgbClr val="FF0000"/>
                          </a:solidFill>
                          <a:latin typeface="Cambria Math" panose="02040503050406030204" pitchFamily="18" charset="0"/>
                        </a:rPr>
                        <m:t>Ψ</m:t>
                      </m:r>
                      <m:r>
                        <a:rPr lang="pl-PL" b="0" i="1" smtClean="0">
                          <a:latin typeface="Cambria Math" panose="02040503050406030204" pitchFamily="18" charset="0"/>
                        </a:rPr>
                        <m:t>)</m:t>
                      </m:r>
                    </m:oMath>
                  </m:oMathPara>
                </a14:m>
                <a:endParaRPr lang="pl-PL" dirty="0"/>
              </a:p>
            </p:txBody>
          </p:sp>
        </mc:Choice>
        <mc:Fallback xmlns="">
          <p:sp>
            <p:nvSpPr>
              <p:cNvPr id="5" name="pole tekstowe 4">
                <a:extLst>
                  <a:ext uri="{FF2B5EF4-FFF2-40B4-BE49-F238E27FC236}">
                    <a16:creationId xmlns:a16="http://schemas.microsoft.com/office/drawing/2014/main" id="{ABA11F8D-06A1-EFDB-4FC7-3BFBBB1EC034}"/>
                  </a:ext>
                </a:extLst>
              </p:cNvPr>
              <p:cNvSpPr txBox="1">
                <a:spLocks noRot="1" noChangeAspect="1" noMove="1" noResize="1" noEditPoints="1" noAdjustHandles="1" noChangeArrowheads="1" noChangeShapeType="1" noTextEdit="1"/>
              </p:cNvSpPr>
              <p:nvPr/>
            </p:nvSpPr>
            <p:spPr>
              <a:xfrm>
                <a:off x="6531427" y="2670400"/>
                <a:ext cx="1828193" cy="276999"/>
              </a:xfrm>
              <a:prstGeom prst="rect">
                <a:avLst/>
              </a:prstGeom>
              <a:blipFill>
                <a:blip r:embed="rId3"/>
                <a:stretch>
                  <a:fillRect l="-2333" t="-2222" r="-4333" b="-35556"/>
                </a:stretch>
              </a:blipFill>
            </p:spPr>
            <p:txBody>
              <a:bodyPr/>
              <a:lstStyle/>
              <a:p>
                <a:r>
                  <a:rPr lang="pl-PL">
                    <a:noFill/>
                  </a:rPr>
                  <a:t> </a:t>
                </a:r>
              </a:p>
            </p:txBody>
          </p:sp>
        </mc:Fallback>
      </mc:AlternateContent>
    </p:spTree>
    <p:extLst>
      <p:ext uri="{BB962C8B-B14F-4D97-AF65-F5344CB8AC3E}">
        <p14:creationId xmlns:p14="http://schemas.microsoft.com/office/powerpoint/2010/main" val="406194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numeru slajdu 13">
            <a:extLst>
              <a:ext uri="{FF2B5EF4-FFF2-40B4-BE49-F238E27FC236}">
                <a16:creationId xmlns:a16="http://schemas.microsoft.com/office/drawing/2014/main" id="{1B157573-0EE7-0A4D-2551-3C66AEB71E85}"/>
              </a:ext>
            </a:extLst>
          </p:cNvPr>
          <p:cNvSpPr>
            <a:spLocks noGrp="1"/>
          </p:cNvSpPr>
          <p:nvPr>
            <p:ph type="sldNum" sz="quarter" idx="12"/>
          </p:nvPr>
        </p:nvSpPr>
        <p:spPr/>
        <p:txBody>
          <a:bodyPr/>
          <a:lstStyle/>
          <a:p>
            <a:r>
              <a:rPr lang="pl-PL" sz="1050" dirty="0"/>
              <a:t> </a:t>
            </a:r>
          </a:p>
        </p:txBody>
      </p:sp>
      <p:pic>
        <p:nvPicPr>
          <p:cNvPr id="17" name="Picture 2">
            <a:extLst>
              <a:ext uri="{FF2B5EF4-FFF2-40B4-BE49-F238E27FC236}">
                <a16:creationId xmlns:a16="http://schemas.microsoft.com/office/drawing/2014/main" id="{953F9BA7-BCEC-370B-302E-EDE9BE061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0"/>
            <a:ext cx="6546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9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599AC42-E618-4B26-BBFD-3FC311C31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06" y="1277227"/>
            <a:ext cx="7118128" cy="316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6">
            <a:extLst>
              <a:ext uri="{FF2B5EF4-FFF2-40B4-BE49-F238E27FC236}">
                <a16:creationId xmlns:a16="http://schemas.microsoft.com/office/drawing/2014/main" id="{5AD2A3A8-73DF-45D5-BD17-F879D0CAB6CA}"/>
              </a:ext>
            </a:extLst>
          </p:cNvPr>
          <p:cNvSpPr txBox="1">
            <a:spLocks noChangeArrowheads="1"/>
          </p:cNvSpPr>
          <p:nvPr/>
        </p:nvSpPr>
        <p:spPr bwMode="auto">
          <a:xfrm>
            <a:off x="3139855" y="4540731"/>
            <a:ext cx="35237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pl-PL" sz="1350" dirty="0">
                <a:latin typeface="Open Sans" panose="020B0606030504020204" pitchFamily="34" charset="0"/>
                <a:ea typeface="Open Sans" panose="020B0606030504020204" pitchFamily="34" charset="0"/>
                <a:cs typeface="Open Sans" panose="020B0606030504020204" pitchFamily="34" charset="0"/>
              </a:rPr>
              <a:t>Źródło: </a:t>
            </a:r>
            <a:r>
              <a:rPr lang="pl-PL" altLang="pl-PL" sz="1350" dirty="0" err="1">
                <a:latin typeface="Open Sans" panose="020B0606030504020204" pitchFamily="34" charset="0"/>
                <a:ea typeface="Open Sans" panose="020B0606030504020204" pitchFamily="34" charset="0"/>
                <a:cs typeface="Open Sans" panose="020B0606030504020204" pitchFamily="34" charset="0"/>
              </a:rPr>
              <a:t>Galor</a:t>
            </a:r>
            <a:r>
              <a:rPr lang="pl-PL" altLang="pl-PL" sz="1350" dirty="0">
                <a:latin typeface="Open Sans" panose="020B0606030504020204" pitchFamily="34" charset="0"/>
                <a:ea typeface="Open Sans" panose="020B0606030504020204" pitchFamily="34" charset="0"/>
                <a:cs typeface="Open Sans" panose="020B0606030504020204" pitchFamily="34" charset="0"/>
              </a:rPr>
              <a:t> (2005). Dane dotyczą Anglii.</a:t>
            </a:r>
          </a:p>
        </p:txBody>
      </p:sp>
      <p:sp>
        <p:nvSpPr>
          <p:cNvPr id="6" name="pole tekstowe 5">
            <a:extLst>
              <a:ext uri="{FF2B5EF4-FFF2-40B4-BE49-F238E27FC236}">
                <a16:creationId xmlns:a16="http://schemas.microsoft.com/office/drawing/2014/main" id="{870806B4-EF26-4F61-9A29-F57E0D23D461}"/>
              </a:ext>
            </a:extLst>
          </p:cNvPr>
          <p:cNvSpPr txBox="1"/>
          <p:nvPr/>
        </p:nvSpPr>
        <p:spPr>
          <a:xfrm>
            <a:off x="2052692" y="899916"/>
            <a:ext cx="1753361" cy="300082"/>
          </a:xfrm>
          <a:prstGeom prst="rect">
            <a:avLst/>
          </a:prstGeom>
          <a:noFill/>
        </p:spPr>
        <p:txBody>
          <a:bodyPr wrap="square" rtlCol="0">
            <a:spAutoFit/>
          </a:bodyPr>
          <a:lstStyle/>
          <a:p>
            <a:r>
              <a:rPr lang="pl-PL" sz="1350" dirty="0">
                <a:latin typeface="Open Sans" panose="020B0606030504020204" pitchFamily="34" charset="0"/>
                <a:ea typeface="Open Sans" panose="020B0606030504020204" pitchFamily="34" charset="0"/>
                <a:cs typeface="Open Sans" panose="020B0606030504020204" pitchFamily="34" charset="0"/>
              </a:rPr>
              <a:t>Krzywa </a:t>
            </a:r>
            <a:r>
              <a:rPr lang="pl-PL" sz="1350" dirty="0" err="1">
                <a:latin typeface="Open Sans" panose="020B0606030504020204" pitchFamily="34" charset="0"/>
                <a:ea typeface="Open Sans" panose="020B0606030504020204" pitchFamily="34" charset="0"/>
                <a:cs typeface="Open Sans" panose="020B0606030504020204" pitchFamily="34" charset="0"/>
              </a:rPr>
              <a:t>Kuznetsa</a:t>
            </a:r>
            <a:endParaRPr lang="pl-PL" sz="135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DBBEFBE4-4481-45BA-A48C-A80286199661}"/>
              </a:ext>
            </a:extLst>
          </p:cNvPr>
          <p:cNvSpPr txBox="1"/>
          <p:nvPr/>
        </p:nvSpPr>
        <p:spPr>
          <a:xfrm>
            <a:off x="5471714" y="899916"/>
            <a:ext cx="2383813" cy="300082"/>
          </a:xfrm>
          <a:prstGeom prst="rect">
            <a:avLst/>
          </a:prstGeom>
          <a:noFill/>
        </p:spPr>
        <p:txBody>
          <a:bodyPr wrap="square" rtlCol="0">
            <a:spAutoFit/>
          </a:bodyPr>
          <a:lstStyle/>
          <a:p>
            <a:r>
              <a:rPr lang="pl-PL" sz="1350" dirty="0">
                <a:latin typeface="Open Sans" panose="020B0606030504020204" pitchFamily="34" charset="0"/>
                <a:ea typeface="Open Sans" panose="020B0606030504020204" pitchFamily="34" charset="0"/>
                <a:cs typeface="Open Sans" panose="020B0606030504020204" pitchFamily="34" charset="0"/>
              </a:rPr>
              <a:t>Rola kapitału ludzkiego</a:t>
            </a:r>
          </a:p>
        </p:txBody>
      </p:sp>
      <p:sp>
        <p:nvSpPr>
          <p:cNvPr id="9" name="Tytuł 8">
            <a:extLst>
              <a:ext uri="{FF2B5EF4-FFF2-40B4-BE49-F238E27FC236}">
                <a16:creationId xmlns:a16="http://schemas.microsoft.com/office/drawing/2014/main" id="{7886B751-1C2A-7AFA-7AC9-BE23D28F0842}"/>
              </a:ext>
            </a:extLst>
          </p:cNvPr>
          <p:cNvSpPr>
            <a:spLocks noGrp="1"/>
          </p:cNvSpPr>
          <p:nvPr>
            <p:ph type="title"/>
          </p:nvPr>
        </p:nvSpPr>
        <p:spPr>
          <a:xfrm>
            <a:off x="816400" y="261727"/>
            <a:ext cx="7773417" cy="675334"/>
          </a:xfrm>
        </p:spPr>
        <p:txBody>
          <a:bodyPr>
            <a:normAutofit/>
          </a:bodyPr>
          <a:lstStyle/>
          <a:p>
            <a:pPr algn="ctr"/>
            <a:r>
              <a:rPr lang="pl-PL" sz="2400" dirty="0"/>
              <a:t>Początki rewolucji przemysłowej</a:t>
            </a: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8F9AEF28-D57F-97A2-863A-E27486DBEDE7}"/>
                  </a:ext>
                </a:extLst>
              </p:cNvPr>
              <p:cNvSpPr txBox="1"/>
              <p:nvPr/>
            </p:nvSpPr>
            <p:spPr>
              <a:xfrm>
                <a:off x="7715651" y="303822"/>
                <a:ext cx="13713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𝑌</m:t>
                      </m:r>
                      <m:r>
                        <a:rPr lang="pl-PL" b="0" i="1" smtClean="0">
                          <a:latin typeface="Cambria Math" panose="02040503050406030204" pitchFamily="18" charset="0"/>
                        </a:rPr>
                        <m:t>=</m:t>
                      </m:r>
                      <m:r>
                        <a:rPr lang="pl-PL" b="0" i="1" smtClean="0">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𝐾</m:t>
                      </m:r>
                      <m:r>
                        <a:rPr lang="pl-PL" b="0" i="1" smtClean="0">
                          <a:latin typeface="Cambria Math" panose="02040503050406030204" pitchFamily="18" charset="0"/>
                        </a:rPr>
                        <m:t>,</m:t>
                      </m:r>
                      <m:r>
                        <a:rPr lang="pl-PL" b="0" i="1" smtClean="0">
                          <a:solidFill>
                            <a:srgbClr val="FF0000"/>
                          </a:solidFill>
                          <a:latin typeface="Cambria Math" panose="02040503050406030204" pitchFamily="18" charset="0"/>
                        </a:rPr>
                        <m:t>𝐴</m:t>
                      </m:r>
                      <m:r>
                        <a:rPr lang="pl-PL" b="0" i="1" smtClean="0">
                          <a:latin typeface="Cambria Math" panose="02040503050406030204" pitchFamily="18" charset="0"/>
                        </a:rPr>
                        <m:t>𝐿</m:t>
                      </m:r>
                      <m:r>
                        <a:rPr lang="pl-PL" b="0" i="1" smtClean="0">
                          <a:latin typeface="Cambria Math" panose="02040503050406030204" pitchFamily="18" charset="0"/>
                        </a:rPr>
                        <m:t>)</m:t>
                      </m:r>
                    </m:oMath>
                  </m:oMathPara>
                </a14:m>
                <a:endParaRPr lang="pl-PL" dirty="0"/>
              </a:p>
            </p:txBody>
          </p:sp>
        </mc:Choice>
        <mc:Fallback xmlns="">
          <p:sp>
            <p:nvSpPr>
              <p:cNvPr id="4" name="pole tekstowe 3">
                <a:extLst>
                  <a:ext uri="{FF2B5EF4-FFF2-40B4-BE49-F238E27FC236}">
                    <a16:creationId xmlns:a16="http://schemas.microsoft.com/office/drawing/2014/main" id="{8F9AEF28-D57F-97A2-863A-E27486DBEDE7}"/>
                  </a:ext>
                </a:extLst>
              </p:cNvPr>
              <p:cNvSpPr txBox="1">
                <a:spLocks noRot="1" noChangeAspect="1" noMove="1" noResize="1" noEditPoints="1" noAdjustHandles="1" noChangeArrowheads="1" noChangeShapeType="1" noTextEdit="1"/>
              </p:cNvSpPr>
              <p:nvPr/>
            </p:nvSpPr>
            <p:spPr>
              <a:xfrm>
                <a:off x="7715651" y="303822"/>
                <a:ext cx="1371337" cy="276999"/>
              </a:xfrm>
              <a:prstGeom prst="rect">
                <a:avLst/>
              </a:prstGeom>
              <a:blipFill>
                <a:blip r:embed="rId3"/>
                <a:stretch>
                  <a:fillRect l="-4000" t="-2222" r="-5778" b="-35556"/>
                </a:stretch>
              </a:blipFill>
            </p:spPr>
            <p:txBody>
              <a:bodyPr/>
              <a:lstStyle/>
              <a:p>
                <a:r>
                  <a:rPr lang="pl-PL">
                    <a:noFill/>
                  </a:rPr>
                  <a:t> </a:t>
                </a:r>
              </a:p>
            </p:txBody>
          </p:sp>
        </mc:Fallback>
      </mc:AlternateContent>
    </p:spTree>
    <p:extLst>
      <p:ext uri="{BB962C8B-B14F-4D97-AF65-F5344CB8AC3E}">
        <p14:creationId xmlns:p14="http://schemas.microsoft.com/office/powerpoint/2010/main" val="181184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CCCD5CA-C8A3-4C7E-A7BE-A2B611B4CEC9}"/>
              </a:ext>
            </a:extLst>
          </p:cNvPr>
          <p:cNvPicPr>
            <a:picLocks noChangeAspect="1"/>
          </p:cNvPicPr>
          <p:nvPr/>
        </p:nvPicPr>
        <p:blipFill>
          <a:blip r:embed="rId2"/>
          <a:stretch>
            <a:fillRect/>
          </a:stretch>
        </p:blipFill>
        <p:spPr>
          <a:xfrm>
            <a:off x="1632500" y="818580"/>
            <a:ext cx="5879001" cy="3912845"/>
          </a:xfrm>
          <a:prstGeom prst="rect">
            <a:avLst/>
          </a:prstGeom>
        </p:spPr>
      </p:pic>
      <p:sp>
        <p:nvSpPr>
          <p:cNvPr id="3" name="Tytuł 2">
            <a:extLst>
              <a:ext uri="{FF2B5EF4-FFF2-40B4-BE49-F238E27FC236}">
                <a16:creationId xmlns:a16="http://schemas.microsoft.com/office/drawing/2014/main" id="{C6CD06E1-4192-BFBE-1FC5-FDF9C5CAE435}"/>
              </a:ext>
            </a:extLst>
          </p:cNvPr>
          <p:cNvSpPr>
            <a:spLocks noGrp="1"/>
          </p:cNvSpPr>
          <p:nvPr>
            <p:ph type="title"/>
          </p:nvPr>
        </p:nvSpPr>
        <p:spPr>
          <a:xfrm>
            <a:off x="685291" y="284713"/>
            <a:ext cx="7773417" cy="675334"/>
          </a:xfrm>
        </p:spPr>
        <p:txBody>
          <a:bodyPr>
            <a:normAutofit/>
          </a:bodyPr>
          <a:lstStyle/>
          <a:p>
            <a:pPr algn="ctr"/>
            <a:r>
              <a:rPr lang="pl-PL" sz="2400" dirty="0"/>
              <a:t>Początki rewolucji cyfrowej</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3AF8F162-D4EE-C6BA-5933-3919F97D41C1}"/>
                  </a:ext>
                </a:extLst>
              </p:cNvPr>
              <p:cNvSpPr txBox="1"/>
              <p:nvPr/>
            </p:nvSpPr>
            <p:spPr>
              <a:xfrm>
                <a:off x="7272265" y="284713"/>
                <a:ext cx="18281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𝑌</m:t>
                      </m:r>
                      <m:r>
                        <a:rPr lang="pl-PL" b="0" i="1" smtClean="0">
                          <a:latin typeface="Cambria Math" panose="02040503050406030204" pitchFamily="18" charset="0"/>
                        </a:rPr>
                        <m:t>=</m:t>
                      </m:r>
                      <m:r>
                        <a:rPr lang="pl-PL" b="0" i="1" smtClean="0">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𝐾</m:t>
                      </m:r>
                      <m:r>
                        <a:rPr lang="pl-PL" b="0" i="1" smtClean="0">
                          <a:latin typeface="Cambria Math" panose="02040503050406030204" pitchFamily="18" charset="0"/>
                        </a:rPr>
                        <m:t>,</m:t>
                      </m:r>
                      <m:r>
                        <a:rPr lang="pl-PL" b="0" i="1" smtClean="0">
                          <a:latin typeface="Cambria Math" panose="02040503050406030204" pitchFamily="18" charset="0"/>
                        </a:rPr>
                        <m:t>𝐴𝐿</m:t>
                      </m:r>
                      <m:r>
                        <a:rPr lang="pl-PL" b="0" i="1" smtClean="0">
                          <a:latin typeface="Cambria Math" panose="02040503050406030204" pitchFamily="18" charset="0"/>
                        </a:rPr>
                        <m:t>+</m:t>
                      </m:r>
                      <m:r>
                        <m:rPr>
                          <m:sty m:val="p"/>
                        </m:rPr>
                        <a:rPr lang="pl-PL" b="0" i="0" smtClean="0">
                          <a:solidFill>
                            <a:srgbClr val="FF0000"/>
                          </a:solidFill>
                          <a:latin typeface="Cambria Math" panose="02040503050406030204" pitchFamily="18" charset="0"/>
                        </a:rPr>
                        <m:t>Ψ</m:t>
                      </m:r>
                      <m:r>
                        <a:rPr lang="pl-PL" b="0" i="1" smtClean="0">
                          <a:latin typeface="Cambria Math" panose="02040503050406030204" pitchFamily="18" charset="0"/>
                        </a:rPr>
                        <m:t>)</m:t>
                      </m:r>
                    </m:oMath>
                  </m:oMathPara>
                </a14:m>
                <a:endParaRPr lang="pl-PL" dirty="0"/>
              </a:p>
            </p:txBody>
          </p:sp>
        </mc:Choice>
        <mc:Fallback xmlns="">
          <p:sp>
            <p:nvSpPr>
              <p:cNvPr id="2" name="pole tekstowe 1">
                <a:extLst>
                  <a:ext uri="{FF2B5EF4-FFF2-40B4-BE49-F238E27FC236}">
                    <a16:creationId xmlns:a16="http://schemas.microsoft.com/office/drawing/2014/main" id="{3AF8F162-D4EE-C6BA-5933-3919F97D41C1}"/>
                  </a:ext>
                </a:extLst>
              </p:cNvPr>
              <p:cNvSpPr txBox="1">
                <a:spLocks noRot="1" noChangeAspect="1" noMove="1" noResize="1" noEditPoints="1" noAdjustHandles="1" noChangeArrowheads="1" noChangeShapeType="1" noTextEdit="1"/>
              </p:cNvSpPr>
              <p:nvPr/>
            </p:nvSpPr>
            <p:spPr>
              <a:xfrm>
                <a:off x="7272265" y="284713"/>
                <a:ext cx="1828193" cy="276999"/>
              </a:xfrm>
              <a:prstGeom prst="rect">
                <a:avLst/>
              </a:prstGeom>
              <a:blipFill>
                <a:blip r:embed="rId3"/>
                <a:stretch>
                  <a:fillRect l="-2667" t="-4444" r="-4333" b="-35556"/>
                </a:stretch>
              </a:blipFill>
            </p:spPr>
            <p:txBody>
              <a:bodyPr/>
              <a:lstStyle/>
              <a:p>
                <a:r>
                  <a:rPr lang="pl-PL">
                    <a:noFill/>
                  </a:rPr>
                  <a:t> </a:t>
                </a:r>
              </a:p>
            </p:txBody>
          </p:sp>
        </mc:Fallback>
      </mc:AlternateContent>
    </p:spTree>
    <p:extLst>
      <p:ext uri="{BB962C8B-B14F-4D97-AF65-F5344CB8AC3E}">
        <p14:creationId xmlns:p14="http://schemas.microsoft.com/office/powerpoint/2010/main" val="142157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6ECA4-C4E0-5252-199E-941C7E15D208}"/>
            </a:ext>
          </a:extLst>
        </p:cNvPr>
        <p:cNvGrpSpPr/>
        <p:nvPr/>
      </p:nvGrpSpPr>
      <p:grpSpPr>
        <a:xfrm>
          <a:off x="0" y="0"/>
          <a:ext cx="0" cy="0"/>
          <a:chOff x="0" y="0"/>
          <a:chExt cx="0" cy="0"/>
        </a:xfrm>
      </p:grpSpPr>
      <p:sp>
        <p:nvSpPr>
          <p:cNvPr id="2" name="Tytuł 1" descr="przykładowy tytuł">
            <a:extLst>
              <a:ext uri="{FF2B5EF4-FFF2-40B4-BE49-F238E27FC236}">
                <a16:creationId xmlns:a16="http://schemas.microsoft.com/office/drawing/2014/main" id="{102A229A-66B2-4893-8221-C8873C73ACDC}"/>
              </a:ext>
            </a:extLst>
          </p:cNvPr>
          <p:cNvSpPr>
            <a:spLocks noGrp="1"/>
          </p:cNvSpPr>
          <p:nvPr>
            <p:ph type="title"/>
          </p:nvPr>
        </p:nvSpPr>
        <p:spPr>
          <a:xfrm>
            <a:off x="2027847" y="258005"/>
            <a:ext cx="5750936" cy="675334"/>
          </a:xfrm>
        </p:spPr>
        <p:txBody>
          <a:bodyPr>
            <a:normAutofit/>
          </a:bodyPr>
          <a:lstStyle/>
          <a:p>
            <a:r>
              <a:rPr lang="pl-PL" sz="2400" dirty="0"/>
              <a:t>Rozkład dochodów na świecie</a:t>
            </a:r>
          </a:p>
        </p:txBody>
      </p:sp>
      <p:sp>
        <p:nvSpPr>
          <p:cNvPr id="8" name="pole tekstowe 7">
            <a:extLst>
              <a:ext uri="{FF2B5EF4-FFF2-40B4-BE49-F238E27FC236}">
                <a16:creationId xmlns:a16="http://schemas.microsoft.com/office/drawing/2014/main" id="{6186AB68-06FD-DEAF-451C-2BAC0410BDD1}"/>
              </a:ext>
            </a:extLst>
          </p:cNvPr>
          <p:cNvSpPr txBox="1"/>
          <p:nvPr/>
        </p:nvSpPr>
        <p:spPr>
          <a:xfrm>
            <a:off x="7660240" y="76565"/>
            <a:ext cx="1233310" cy="253916"/>
          </a:xfrm>
          <a:prstGeom prst="rect">
            <a:avLst/>
          </a:prstGeom>
          <a:noFill/>
        </p:spPr>
        <p:txBody>
          <a:bodyPr wrap="square" rtlCol="0">
            <a:spAutoFit/>
          </a:bodyPr>
          <a:lstStyle/>
          <a:p>
            <a:r>
              <a:rPr lang="pl-PL" sz="1050" dirty="0">
                <a:solidFill>
                  <a:schemeClr val="accent5"/>
                </a:solidFill>
              </a:rPr>
              <a:t>Źródło:</a:t>
            </a:r>
            <a:endParaRPr lang="en-US" sz="1050" dirty="0">
              <a:solidFill>
                <a:schemeClr val="accent5"/>
              </a:solidFill>
            </a:endParaRPr>
          </a:p>
        </p:txBody>
      </p:sp>
      <p:pic>
        <p:nvPicPr>
          <p:cNvPr id="20" name="Obraz 19">
            <a:extLst>
              <a:ext uri="{FF2B5EF4-FFF2-40B4-BE49-F238E27FC236}">
                <a16:creationId xmlns:a16="http://schemas.microsoft.com/office/drawing/2014/main" id="{0C9BEB51-A1FB-F475-CDE4-EC062644B134}"/>
              </a:ext>
            </a:extLst>
          </p:cNvPr>
          <p:cNvPicPr>
            <a:picLocks noChangeAspect="1"/>
          </p:cNvPicPr>
          <p:nvPr/>
        </p:nvPicPr>
        <p:blipFill>
          <a:blip r:embed="rId3"/>
          <a:stretch>
            <a:fillRect/>
          </a:stretch>
        </p:blipFill>
        <p:spPr>
          <a:xfrm>
            <a:off x="7767236" y="317459"/>
            <a:ext cx="1019317" cy="704948"/>
          </a:xfrm>
          <a:prstGeom prst="rect">
            <a:avLst/>
          </a:prstGeom>
        </p:spPr>
      </p:pic>
      <p:pic>
        <p:nvPicPr>
          <p:cNvPr id="9" name="Obraz 8">
            <a:extLst>
              <a:ext uri="{FF2B5EF4-FFF2-40B4-BE49-F238E27FC236}">
                <a16:creationId xmlns:a16="http://schemas.microsoft.com/office/drawing/2014/main" id="{D3C62A8B-7FB7-2DB2-77B3-F2A16F7611E0}"/>
              </a:ext>
            </a:extLst>
          </p:cNvPr>
          <p:cNvPicPr>
            <a:picLocks noChangeAspect="1"/>
          </p:cNvPicPr>
          <p:nvPr/>
        </p:nvPicPr>
        <p:blipFill>
          <a:blip r:embed="rId4"/>
          <a:stretch>
            <a:fillRect/>
          </a:stretch>
        </p:blipFill>
        <p:spPr>
          <a:xfrm>
            <a:off x="877229" y="1620713"/>
            <a:ext cx="6965795" cy="2745343"/>
          </a:xfrm>
          <a:prstGeom prst="rect">
            <a:avLst/>
          </a:prstGeom>
        </p:spPr>
      </p:pic>
      <p:pic>
        <p:nvPicPr>
          <p:cNvPr id="4" name="Obraz 3">
            <a:extLst>
              <a:ext uri="{FF2B5EF4-FFF2-40B4-BE49-F238E27FC236}">
                <a16:creationId xmlns:a16="http://schemas.microsoft.com/office/drawing/2014/main" id="{85382B1C-6259-CB3A-0A66-BF23EF233849}"/>
              </a:ext>
            </a:extLst>
          </p:cNvPr>
          <p:cNvPicPr>
            <a:picLocks noChangeAspect="1"/>
          </p:cNvPicPr>
          <p:nvPr/>
        </p:nvPicPr>
        <p:blipFill>
          <a:blip r:embed="rId5"/>
          <a:stretch>
            <a:fillRect/>
          </a:stretch>
        </p:blipFill>
        <p:spPr>
          <a:xfrm>
            <a:off x="877229" y="1189464"/>
            <a:ext cx="6853397" cy="3303806"/>
          </a:xfrm>
          <a:prstGeom prst="rect">
            <a:avLst/>
          </a:prstGeom>
        </p:spPr>
      </p:pic>
      <p:pic>
        <p:nvPicPr>
          <p:cNvPr id="6" name="Obraz 5">
            <a:extLst>
              <a:ext uri="{FF2B5EF4-FFF2-40B4-BE49-F238E27FC236}">
                <a16:creationId xmlns:a16="http://schemas.microsoft.com/office/drawing/2014/main" id="{A2D588C2-3205-C4EF-413A-D3C2619155DF}"/>
              </a:ext>
            </a:extLst>
          </p:cNvPr>
          <p:cNvPicPr>
            <a:picLocks noChangeAspect="1"/>
          </p:cNvPicPr>
          <p:nvPr/>
        </p:nvPicPr>
        <p:blipFill>
          <a:blip r:embed="rId6"/>
          <a:stretch>
            <a:fillRect/>
          </a:stretch>
        </p:blipFill>
        <p:spPr>
          <a:xfrm>
            <a:off x="877229" y="795454"/>
            <a:ext cx="6848055" cy="4169374"/>
          </a:xfrm>
          <a:prstGeom prst="rect">
            <a:avLst/>
          </a:prstGeom>
        </p:spPr>
      </p:pic>
      <p:pic>
        <p:nvPicPr>
          <p:cNvPr id="12" name="Obraz 11">
            <a:extLst>
              <a:ext uri="{FF2B5EF4-FFF2-40B4-BE49-F238E27FC236}">
                <a16:creationId xmlns:a16="http://schemas.microsoft.com/office/drawing/2014/main" id="{84EEAAA6-E3FB-AF56-BA40-516B1425F688}"/>
              </a:ext>
            </a:extLst>
          </p:cNvPr>
          <p:cNvPicPr>
            <a:picLocks noChangeAspect="1"/>
          </p:cNvPicPr>
          <p:nvPr/>
        </p:nvPicPr>
        <p:blipFill>
          <a:blip r:embed="rId7"/>
          <a:stretch>
            <a:fillRect/>
          </a:stretch>
        </p:blipFill>
        <p:spPr>
          <a:xfrm>
            <a:off x="1929760" y="827736"/>
            <a:ext cx="4742992" cy="792977"/>
          </a:xfrm>
          <a:prstGeom prst="rect">
            <a:avLst/>
          </a:prstGeom>
        </p:spPr>
      </p:pic>
    </p:spTree>
    <p:extLst>
      <p:ext uri="{BB962C8B-B14F-4D97-AF65-F5344CB8AC3E}">
        <p14:creationId xmlns:p14="http://schemas.microsoft.com/office/powerpoint/2010/main" val="12456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D32B-733C-D40D-43DB-4CECFDF29A4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AA8D55B-BF44-1CED-A5DB-1C300997E2E5}"/>
              </a:ext>
            </a:extLst>
          </p:cNvPr>
          <p:cNvSpPr>
            <a:spLocks noGrp="1"/>
          </p:cNvSpPr>
          <p:nvPr>
            <p:ph type="ctrTitle"/>
          </p:nvPr>
        </p:nvSpPr>
        <p:spPr/>
        <p:txBody>
          <a:bodyPr/>
          <a:lstStyle/>
          <a:p>
            <a:r>
              <a:rPr lang="pl-PL" dirty="0"/>
              <a:t>Sztuczna inteligencja a wzrost</a:t>
            </a:r>
          </a:p>
        </p:txBody>
      </p:sp>
    </p:spTree>
    <p:extLst>
      <p:ext uri="{BB962C8B-B14F-4D97-AF65-F5344CB8AC3E}">
        <p14:creationId xmlns:p14="http://schemas.microsoft.com/office/powerpoint/2010/main" val="154927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192022-4C55-59FE-CCC7-DA5F3D7A54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599" y="1"/>
            <a:ext cx="6510611" cy="4894288"/>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numeru slajdu 4">
            <a:extLst>
              <a:ext uri="{FF2B5EF4-FFF2-40B4-BE49-F238E27FC236}">
                <a16:creationId xmlns:a16="http://schemas.microsoft.com/office/drawing/2014/main" id="{514D9D5A-352E-FE93-5A33-EAFA84CC9A41}"/>
              </a:ext>
            </a:extLst>
          </p:cNvPr>
          <p:cNvSpPr>
            <a:spLocks noGrp="1"/>
          </p:cNvSpPr>
          <p:nvPr>
            <p:ph type="sldNum" sz="quarter" idx="12"/>
          </p:nvPr>
        </p:nvSpPr>
        <p:spPr/>
        <p:txBody>
          <a:bodyPr/>
          <a:lstStyle/>
          <a:p>
            <a:r>
              <a:rPr lang="pl-PL" dirty="0"/>
              <a:t> </a:t>
            </a:r>
          </a:p>
        </p:txBody>
      </p:sp>
    </p:spTree>
    <p:extLst>
      <p:ext uri="{BB962C8B-B14F-4D97-AF65-F5344CB8AC3E}">
        <p14:creationId xmlns:p14="http://schemas.microsoft.com/office/powerpoint/2010/main" val="119770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D49C62-3AD8-255D-8910-86848453BF40}"/>
              </a:ext>
            </a:extLst>
          </p:cNvPr>
          <p:cNvSpPr>
            <a:spLocks noGrp="1"/>
          </p:cNvSpPr>
          <p:nvPr>
            <p:ph type="ctrTitle"/>
          </p:nvPr>
        </p:nvSpPr>
        <p:spPr/>
        <p:txBody>
          <a:bodyPr/>
          <a:lstStyle/>
          <a:p>
            <a:r>
              <a:rPr lang="pl-PL" dirty="0"/>
              <a:t>Długofalowe trendy</a:t>
            </a:r>
          </a:p>
        </p:txBody>
      </p:sp>
    </p:spTree>
    <p:extLst>
      <p:ext uri="{BB962C8B-B14F-4D97-AF65-F5344CB8AC3E}">
        <p14:creationId xmlns:p14="http://schemas.microsoft.com/office/powerpoint/2010/main" val="1369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descr="Obraz zawierający tekst, diagram, zrzut ekranu, linia&#10;&#10;Zawartość wygenerowana przez AI może być niepoprawna.">
            <a:extLst>
              <a:ext uri="{FF2B5EF4-FFF2-40B4-BE49-F238E27FC236}">
                <a16:creationId xmlns:a16="http://schemas.microsoft.com/office/drawing/2014/main" id="{F85E4AD5-3BDA-EB64-DD71-3BD22BA77AC5}"/>
              </a:ext>
            </a:extLst>
          </p:cNvPr>
          <p:cNvPicPr>
            <a:picLocks noGrp="1" noChangeAspect="1"/>
          </p:cNvPicPr>
          <p:nvPr>
            <p:ph idx="1"/>
          </p:nvPr>
        </p:nvPicPr>
        <p:blipFill>
          <a:blip r:embed="rId2"/>
          <a:stretch>
            <a:fillRect/>
          </a:stretch>
        </p:blipFill>
        <p:spPr>
          <a:xfrm>
            <a:off x="983419" y="427749"/>
            <a:ext cx="7282159" cy="4096215"/>
          </a:xfrm>
        </p:spPr>
      </p:pic>
      <p:sp>
        <p:nvSpPr>
          <p:cNvPr id="5" name="pole tekstowe 4">
            <a:extLst>
              <a:ext uri="{FF2B5EF4-FFF2-40B4-BE49-F238E27FC236}">
                <a16:creationId xmlns:a16="http://schemas.microsoft.com/office/drawing/2014/main" id="{7E6DB089-B850-EB70-CE66-63CAB153912A}"/>
              </a:ext>
            </a:extLst>
          </p:cNvPr>
          <p:cNvSpPr txBox="1"/>
          <p:nvPr/>
        </p:nvSpPr>
        <p:spPr>
          <a:xfrm>
            <a:off x="3722522" y="4523964"/>
            <a:ext cx="2441431" cy="300082"/>
          </a:xfrm>
          <a:prstGeom prst="rect">
            <a:avLst/>
          </a:prstGeom>
          <a:noFill/>
        </p:spPr>
        <p:txBody>
          <a:bodyPr wrap="square" rtlCol="0">
            <a:spAutoFit/>
          </a:bodyPr>
          <a:lstStyle/>
          <a:p>
            <a:r>
              <a:rPr lang="pl-PL" sz="1350" dirty="0">
                <a:ea typeface="Times New Roman" panose="02020603050405020304" pitchFamily="18" charset="0"/>
              </a:rPr>
              <a:t>Źródło</a:t>
            </a:r>
            <a:r>
              <a:rPr lang="en-US" sz="1350" dirty="0">
                <a:ea typeface="Times New Roman" panose="02020603050405020304" pitchFamily="18" charset="0"/>
              </a:rPr>
              <a:t>: </a:t>
            </a:r>
            <a:r>
              <a:rPr lang="pl-PL" sz="1350" dirty="0" err="1">
                <a:ea typeface="Times New Roman" panose="02020603050405020304" pitchFamily="18" charset="0"/>
              </a:rPr>
              <a:t>EpochAI</a:t>
            </a:r>
            <a:r>
              <a:rPr lang="en-US" sz="1350" dirty="0">
                <a:ea typeface="Times New Roman" panose="02020603050405020304" pitchFamily="18" charset="0"/>
              </a:rPr>
              <a:t> (202</a:t>
            </a:r>
            <a:r>
              <a:rPr lang="pl-PL" sz="1350" dirty="0">
                <a:ea typeface="Times New Roman" panose="02020603050405020304" pitchFamily="18" charset="0"/>
              </a:rPr>
              <a:t>6</a:t>
            </a:r>
            <a:r>
              <a:rPr lang="en-US" sz="1350" dirty="0">
                <a:ea typeface="Times New Roman" panose="02020603050405020304" pitchFamily="18" charset="0"/>
              </a:rPr>
              <a:t>) </a:t>
            </a:r>
            <a:endParaRPr lang="pl-PL" sz="1350" dirty="0"/>
          </a:p>
        </p:txBody>
      </p:sp>
      <p:sp>
        <p:nvSpPr>
          <p:cNvPr id="2" name="Tytuł 1">
            <a:extLst>
              <a:ext uri="{FF2B5EF4-FFF2-40B4-BE49-F238E27FC236}">
                <a16:creationId xmlns:a16="http://schemas.microsoft.com/office/drawing/2014/main" id="{3762B8AD-548E-D78E-7B01-5DC31BE69108}"/>
              </a:ext>
            </a:extLst>
          </p:cNvPr>
          <p:cNvSpPr>
            <a:spLocks noGrp="1"/>
          </p:cNvSpPr>
          <p:nvPr>
            <p:ph type="title"/>
          </p:nvPr>
        </p:nvSpPr>
        <p:spPr>
          <a:xfrm>
            <a:off x="483220" y="201565"/>
            <a:ext cx="8452623" cy="645928"/>
          </a:xfrm>
        </p:spPr>
        <p:txBody>
          <a:bodyPr>
            <a:normAutofit/>
          </a:bodyPr>
          <a:lstStyle/>
          <a:p>
            <a:pPr algn="ctr"/>
            <a:r>
              <a:rPr lang="pl-PL" sz="2200" dirty="0"/>
              <a:t>Moce obliczeniowe AI rosną szybciej niż prawo Moore’a</a:t>
            </a:r>
          </a:p>
        </p:txBody>
      </p:sp>
    </p:spTree>
    <p:extLst>
      <p:ext uri="{BB962C8B-B14F-4D97-AF65-F5344CB8AC3E}">
        <p14:creationId xmlns:p14="http://schemas.microsoft.com/office/powerpoint/2010/main" val="76121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tekst, linia, diagram, zrzut ekranu&#10;&#10;Zawartość wygenerowana przez AI może być niepoprawna.">
            <a:extLst>
              <a:ext uri="{FF2B5EF4-FFF2-40B4-BE49-F238E27FC236}">
                <a16:creationId xmlns:a16="http://schemas.microsoft.com/office/drawing/2014/main" id="{B8305C83-DFF5-F847-978B-3C0FB10D56D2}"/>
              </a:ext>
            </a:extLst>
          </p:cNvPr>
          <p:cNvPicPr>
            <a:picLocks noGrp="1" noChangeAspect="1"/>
          </p:cNvPicPr>
          <p:nvPr>
            <p:ph sz="half" idx="1"/>
          </p:nvPr>
        </p:nvPicPr>
        <p:blipFill>
          <a:blip r:embed="rId2"/>
          <a:stretch>
            <a:fillRect/>
          </a:stretch>
        </p:blipFill>
        <p:spPr>
          <a:xfrm>
            <a:off x="1622451" y="728455"/>
            <a:ext cx="6138797" cy="4333269"/>
          </a:xfrm>
        </p:spPr>
      </p:pic>
      <p:sp>
        <p:nvSpPr>
          <p:cNvPr id="3" name="Tytuł 2">
            <a:extLst>
              <a:ext uri="{FF2B5EF4-FFF2-40B4-BE49-F238E27FC236}">
                <a16:creationId xmlns:a16="http://schemas.microsoft.com/office/drawing/2014/main" id="{529CA82F-64CB-F086-42D4-401234EB5700}"/>
              </a:ext>
            </a:extLst>
          </p:cNvPr>
          <p:cNvSpPr>
            <a:spLocks noGrp="1"/>
          </p:cNvSpPr>
          <p:nvPr>
            <p:ph type="title"/>
          </p:nvPr>
        </p:nvSpPr>
        <p:spPr>
          <a:xfrm>
            <a:off x="549113" y="194516"/>
            <a:ext cx="8285474" cy="675334"/>
          </a:xfrm>
        </p:spPr>
        <p:txBody>
          <a:bodyPr>
            <a:normAutofit/>
          </a:bodyPr>
          <a:lstStyle/>
          <a:p>
            <a:r>
              <a:rPr lang="pl-PL" sz="2200" dirty="0"/>
              <a:t>Ilość przechodzi w jakość: benchmarki są szybko wysycane</a:t>
            </a:r>
          </a:p>
        </p:txBody>
      </p:sp>
    </p:spTree>
    <p:extLst>
      <p:ext uri="{BB962C8B-B14F-4D97-AF65-F5344CB8AC3E}">
        <p14:creationId xmlns:p14="http://schemas.microsoft.com/office/powerpoint/2010/main" val="87897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C68475-7C36-1C02-5367-052B1C15DD8C}"/>
              </a:ext>
            </a:extLst>
          </p:cNvPr>
          <p:cNvSpPr>
            <a:spLocks noGrp="1"/>
          </p:cNvSpPr>
          <p:nvPr>
            <p:ph type="title"/>
          </p:nvPr>
        </p:nvSpPr>
        <p:spPr>
          <a:xfrm>
            <a:off x="293649" y="240653"/>
            <a:ext cx="8556701" cy="675334"/>
          </a:xfrm>
        </p:spPr>
        <p:txBody>
          <a:bodyPr>
            <a:normAutofit/>
          </a:bodyPr>
          <a:lstStyle/>
          <a:p>
            <a:pPr algn="ctr"/>
            <a:r>
              <a:rPr lang="pl-PL" sz="2200" dirty="0"/>
              <a:t>Wzrastają ogólne (</a:t>
            </a:r>
            <a:r>
              <a:rPr lang="pl-PL" sz="2200" dirty="0" err="1"/>
              <a:t>międzydziedzinowe</a:t>
            </a:r>
            <a:r>
              <a:rPr lang="pl-PL" sz="2200" dirty="0"/>
              <a:t>) kompetencje AI</a:t>
            </a:r>
          </a:p>
        </p:txBody>
      </p:sp>
      <p:pic>
        <p:nvPicPr>
          <p:cNvPr id="5" name="Symbol zastępczy zawartości 4" descr="Obraz zawierający tekst, zrzut ekranu, diagram, linia&#10;&#10;Zawartość wygenerowana przez AI może być niepoprawna.">
            <a:extLst>
              <a:ext uri="{FF2B5EF4-FFF2-40B4-BE49-F238E27FC236}">
                <a16:creationId xmlns:a16="http://schemas.microsoft.com/office/drawing/2014/main" id="{4B5B8DC4-306F-97B9-06A4-7CFA7A0C0F69}"/>
              </a:ext>
            </a:extLst>
          </p:cNvPr>
          <p:cNvPicPr>
            <a:picLocks noGrp="1" noChangeAspect="1"/>
          </p:cNvPicPr>
          <p:nvPr>
            <p:ph sz="half" idx="1"/>
          </p:nvPr>
        </p:nvPicPr>
        <p:blipFill>
          <a:blip r:embed="rId2"/>
          <a:stretch>
            <a:fillRect/>
          </a:stretch>
        </p:blipFill>
        <p:spPr>
          <a:xfrm>
            <a:off x="1325491" y="654205"/>
            <a:ext cx="6688519" cy="3910975"/>
          </a:xfrm>
        </p:spPr>
      </p:pic>
      <p:sp>
        <p:nvSpPr>
          <p:cNvPr id="6" name="pole tekstowe 5">
            <a:extLst>
              <a:ext uri="{FF2B5EF4-FFF2-40B4-BE49-F238E27FC236}">
                <a16:creationId xmlns:a16="http://schemas.microsoft.com/office/drawing/2014/main" id="{9C1FE7ED-41AE-F38E-1EE1-54D1E1671321}"/>
              </a:ext>
            </a:extLst>
          </p:cNvPr>
          <p:cNvSpPr txBox="1"/>
          <p:nvPr/>
        </p:nvSpPr>
        <p:spPr>
          <a:xfrm>
            <a:off x="3722522" y="4523964"/>
            <a:ext cx="2441431" cy="300082"/>
          </a:xfrm>
          <a:prstGeom prst="rect">
            <a:avLst/>
          </a:prstGeom>
          <a:noFill/>
        </p:spPr>
        <p:txBody>
          <a:bodyPr wrap="square" rtlCol="0">
            <a:spAutoFit/>
          </a:bodyPr>
          <a:lstStyle/>
          <a:p>
            <a:r>
              <a:rPr lang="pl-PL" sz="1350" dirty="0">
                <a:ea typeface="Times New Roman" panose="02020603050405020304" pitchFamily="18" charset="0"/>
              </a:rPr>
              <a:t>Źródło</a:t>
            </a:r>
            <a:r>
              <a:rPr lang="en-US" sz="1350" dirty="0">
                <a:ea typeface="Times New Roman" panose="02020603050405020304" pitchFamily="18" charset="0"/>
              </a:rPr>
              <a:t>: </a:t>
            </a:r>
            <a:r>
              <a:rPr lang="pl-PL" sz="1350" dirty="0" err="1">
                <a:ea typeface="Times New Roman" panose="02020603050405020304" pitchFamily="18" charset="0"/>
              </a:rPr>
              <a:t>EpochAI</a:t>
            </a:r>
            <a:r>
              <a:rPr lang="en-US" sz="1350" dirty="0">
                <a:ea typeface="Times New Roman" panose="02020603050405020304" pitchFamily="18" charset="0"/>
              </a:rPr>
              <a:t> (202</a:t>
            </a:r>
            <a:r>
              <a:rPr lang="pl-PL" sz="1350" dirty="0">
                <a:ea typeface="Times New Roman" panose="02020603050405020304" pitchFamily="18" charset="0"/>
              </a:rPr>
              <a:t>6</a:t>
            </a:r>
            <a:r>
              <a:rPr lang="en-US" sz="1350" dirty="0">
                <a:ea typeface="Times New Roman" panose="02020603050405020304" pitchFamily="18" charset="0"/>
              </a:rPr>
              <a:t>) </a:t>
            </a:r>
            <a:endParaRPr lang="pl-PL" sz="1350" dirty="0"/>
          </a:p>
        </p:txBody>
      </p:sp>
      <p:cxnSp>
        <p:nvCxnSpPr>
          <p:cNvPr id="10" name="Łącznik prosty ze strzałką 9">
            <a:extLst>
              <a:ext uri="{FF2B5EF4-FFF2-40B4-BE49-F238E27FC236}">
                <a16:creationId xmlns:a16="http://schemas.microsoft.com/office/drawing/2014/main" id="{18FC8CB8-1333-C746-91D0-DCDCB93C7AB9}"/>
              </a:ext>
            </a:extLst>
          </p:cNvPr>
          <p:cNvCxnSpPr>
            <a:cxnSpLocks/>
          </p:cNvCxnSpPr>
          <p:nvPr/>
        </p:nvCxnSpPr>
        <p:spPr>
          <a:xfrm flipV="1">
            <a:off x="984907" y="1544608"/>
            <a:ext cx="6248517" cy="1195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A05078-480C-72A0-01DA-A8C202580024}"/>
              </a:ext>
            </a:extLst>
          </p:cNvPr>
          <p:cNvSpPr>
            <a:spLocks noGrp="1"/>
          </p:cNvSpPr>
          <p:nvPr>
            <p:ph type="title"/>
          </p:nvPr>
        </p:nvSpPr>
        <p:spPr>
          <a:xfrm>
            <a:off x="685291" y="233485"/>
            <a:ext cx="7773417" cy="675334"/>
          </a:xfrm>
        </p:spPr>
        <p:txBody>
          <a:bodyPr>
            <a:normAutofit/>
          </a:bodyPr>
          <a:lstStyle/>
          <a:p>
            <a:pPr algn="ctr"/>
            <a:r>
              <a:rPr lang="pl-PL" sz="2200" dirty="0"/>
              <a:t>Wzrasta też sprawczość i niezawodność agentów AI</a:t>
            </a:r>
          </a:p>
        </p:txBody>
      </p:sp>
      <p:sp>
        <p:nvSpPr>
          <p:cNvPr id="4" name="Symbol zastępczy stopki 3">
            <a:extLst>
              <a:ext uri="{FF2B5EF4-FFF2-40B4-BE49-F238E27FC236}">
                <a16:creationId xmlns:a16="http://schemas.microsoft.com/office/drawing/2014/main" id="{CB435B88-D2AD-81C6-7A77-58F6F6D57E8C}"/>
              </a:ext>
            </a:extLst>
          </p:cNvPr>
          <p:cNvSpPr>
            <a:spLocks noGrp="1"/>
          </p:cNvSpPr>
          <p:nvPr>
            <p:ph type="ftr" sz="quarter" idx="11"/>
          </p:nvPr>
        </p:nvSpPr>
        <p:spPr/>
        <p:txBody>
          <a:bodyPr/>
          <a:lstStyle/>
          <a:p>
            <a:r>
              <a:rPr lang="pl-PL" dirty="0"/>
              <a:t> </a:t>
            </a:r>
          </a:p>
        </p:txBody>
      </p:sp>
      <p:pic>
        <p:nvPicPr>
          <p:cNvPr id="5" name="Obraz 4" descr="Obraz zawierający tekst, linia, diagram, zrzut ekranu&#10;&#10;Zawartość wygenerowana przez AI może być niepoprawna.">
            <a:extLst>
              <a:ext uri="{FF2B5EF4-FFF2-40B4-BE49-F238E27FC236}">
                <a16:creationId xmlns:a16="http://schemas.microsoft.com/office/drawing/2014/main" id="{8FFE35C6-4577-43A6-8B2F-6EB27AB33873}"/>
              </a:ext>
            </a:extLst>
          </p:cNvPr>
          <p:cNvPicPr>
            <a:picLocks noChangeAspect="1"/>
          </p:cNvPicPr>
          <p:nvPr/>
        </p:nvPicPr>
        <p:blipFill>
          <a:blip r:embed="rId2"/>
          <a:stretch>
            <a:fillRect/>
          </a:stretch>
        </p:blipFill>
        <p:spPr>
          <a:xfrm>
            <a:off x="0" y="804595"/>
            <a:ext cx="9144000" cy="4114173"/>
          </a:xfrm>
          <a:prstGeom prst="rect">
            <a:avLst/>
          </a:prstGeom>
        </p:spPr>
      </p:pic>
    </p:spTree>
    <p:extLst>
      <p:ext uri="{BB962C8B-B14F-4D97-AF65-F5344CB8AC3E}">
        <p14:creationId xmlns:p14="http://schemas.microsoft.com/office/powerpoint/2010/main" val="294801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6EACD-A721-4F43-3AE4-F3BF347F47E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906FA2D-C885-0CB0-1F35-AE974EAADA07}"/>
              </a:ext>
            </a:extLst>
          </p:cNvPr>
          <p:cNvSpPr>
            <a:spLocks noGrp="1"/>
          </p:cNvSpPr>
          <p:nvPr>
            <p:ph type="title"/>
          </p:nvPr>
        </p:nvSpPr>
        <p:spPr>
          <a:xfrm>
            <a:off x="737493" y="243397"/>
            <a:ext cx="7773417" cy="675334"/>
          </a:xfrm>
        </p:spPr>
        <p:txBody>
          <a:bodyPr>
            <a:noAutofit/>
          </a:bodyPr>
          <a:lstStyle/>
          <a:p>
            <a:pPr algn="ctr"/>
            <a:r>
              <a:rPr lang="pl-PL" sz="2400" dirty="0"/>
              <a:t>Perspektywy wzrostu w przyszłości</a:t>
            </a:r>
          </a:p>
        </p:txBody>
      </p:sp>
      <p:pic>
        <p:nvPicPr>
          <p:cNvPr id="6" name="Picture 2">
            <a:extLst>
              <a:ext uri="{FF2B5EF4-FFF2-40B4-BE49-F238E27FC236}">
                <a16:creationId xmlns:a16="http://schemas.microsoft.com/office/drawing/2014/main" id="{F398D77C-4222-A6B6-699C-B07B328041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856" y="946202"/>
            <a:ext cx="4645344" cy="264375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B74424FB-55F7-9AE7-F47A-D5A267EF554E}"/>
              </a:ext>
            </a:extLst>
          </p:cNvPr>
          <p:cNvSpPr txBox="1"/>
          <p:nvPr/>
        </p:nvSpPr>
        <p:spPr>
          <a:xfrm>
            <a:off x="4774516" y="3950935"/>
            <a:ext cx="3913160" cy="646331"/>
          </a:xfrm>
          <a:prstGeom prst="rect">
            <a:avLst/>
          </a:prstGeom>
          <a:noFill/>
        </p:spPr>
        <p:txBody>
          <a:bodyPr wrap="square" rtlCol="0">
            <a:spAutoFit/>
          </a:bodyPr>
          <a:lstStyle/>
          <a:p>
            <a:r>
              <a:rPr lang="pl-PL" sz="1200" dirty="0" err="1">
                <a:latin typeface="Open Sans" panose="020B0606030504020204" pitchFamily="34" charset="0"/>
                <a:ea typeface="Open Sans" panose="020B0606030504020204" pitchFamily="34" charset="0"/>
                <a:cs typeface="Open Sans" panose="020B0606030504020204" pitchFamily="34" charset="0"/>
              </a:rPr>
              <a:t>Roodman</a:t>
            </a:r>
            <a:r>
              <a:rPr lang="pl-PL" sz="1200" dirty="0">
                <a:latin typeface="Open Sans" panose="020B0606030504020204" pitchFamily="34" charset="0"/>
                <a:ea typeface="Open Sans" panose="020B0606030504020204" pitchFamily="34" charset="0"/>
                <a:cs typeface="Open Sans" panose="020B0606030504020204" pitchFamily="34" charset="0"/>
              </a:rPr>
              <a:t>, D. (2020), </a:t>
            </a:r>
            <a:r>
              <a:rPr lang="en-US" sz="1200" i="1" dirty="0">
                <a:latin typeface="Open Sans" panose="020B0606030504020204" pitchFamily="34" charset="0"/>
                <a:ea typeface="Open Sans" panose="020B0606030504020204" pitchFamily="34" charset="0"/>
                <a:cs typeface="Open Sans" panose="020B0606030504020204" pitchFamily="34" charset="0"/>
              </a:rPr>
              <a:t>On the probability distribution of long-term changes in the growth rate of the global economy: An outside view</a:t>
            </a:r>
            <a:r>
              <a:rPr lang="pl-PL" sz="1200" i="1" dirty="0">
                <a:latin typeface="Open Sans" panose="020B0606030504020204" pitchFamily="34" charset="0"/>
                <a:ea typeface="Open Sans" panose="020B0606030504020204" pitchFamily="34" charset="0"/>
                <a:cs typeface="Open Sans" panose="020B0606030504020204" pitchFamily="34" charset="0"/>
              </a:rPr>
              <a:t>. </a:t>
            </a:r>
            <a:r>
              <a:rPr lang="pl-PL" sz="1200" dirty="0">
                <a:latin typeface="Open Sans" panose="020B0606030504020204" pitchFamily="34" charset="0"/>
                <a:ea typeface="Open Sans" panose="020B0606030504020204" pitchFamily="34" charset="0"/>
                <a:cs typeface="Open Sans" panose="020B0606030504020204" pitchFamily="34" charset="0"/>
              </a:rPr>
              <a:t>Open </a:t>
            </a:r>
            <a:r>
              <a:rPr lang="pl-PL" sz="1200" dirty="0" err="1">
                <a:latin typeface="Open Sans" panose="020B0606030504020204" pitchFamily="34" charset="0"/>
                <a:ea typeface="Open Sans" panose="020B0606030504020204" pitchFamily="34" charset="0"/>
                <a:cs typeface="Open Sans" panose="020B0606030504020204" pitchFamily="34" charset="0"/>
              </a:rPr>
              <a:t>Philanthropy</a:t>
            </a:r>
            <a:r>
              <a:rPr lang="pl-PL" sz="1200" dirty="0">
                <a:latin typeface="Open Sans" panose="020B0606030504020204" pitchFamily="34" charset="0"/>
                <a:ea typeface="Open Sans" panose="020B0606030504020204" pitchFamily="34" charset="0"/>
                <a:cs typeface="Open Sans" panose="020B0606030504020204" pitchFamily="34" charset="0"/>
              </a:rPr>
              <a:t>.</a:t>
            </a:r>
          </a:p>
        </p:txBody>
      </p:sp>
      <p:sp>
        <p:nvSpPr>
          <p:cNvPr id="10" name="pole tekstowe 9">
            <a:extLst>
              <a:ext uri="{FF2B5EF4-FFF2-40B4-BE49-F238E27FC236}">
                <a16:creationId xmlns:a16="http://schemas.microsoft.com/office/drawing/2014/main" id="{84E5BD20-7BA3-3B0A-68D2-70C1DA04A0E2}"/>
              </a:ext>
            </a:extLst>
          </p:cNvPr>
          <p:cNvSpPr txBox="1"/>
          <p:nvPr/>
        </p:nvSpPr>
        <p:spPr>
          <a:xfrm>
            <a:off x="430104" y="796032"/>
            <a:ext cx="3781380" cy="276999"/>
          </a:xfrm>
          <a:prstGeom prst="rect">
            <a:avLst/>
          </a:prstGeom>
          <a:noFill/>
        </p:spPr>
        <p:txBody>
          <a:bodyPr wrap="square" rtlCol="0">
            <a:spAutoFit/>
          </a:bodyPr>
          <a:lstStyle/>
          <a:p>
            <a:pPr algn="ctr"/>
            <a:r>
              <a:rPr lang="pl-PL" sz="1200" dirty="0">
                <a:latin typeface="Open Sans" panose="020B0606030504020204" pitchFamily="34" charset="0"/>
                <a:ea typeface="Open Sans" panose="020B0606030504020204" pitchFamily="34" charset="0"/>
                <a:cs typeface="Open Sans" panose="020B0606030504020204" pitchFamily="34" charset="0"/>
              </a:rPr>
              <a:t>Światowy PKB, prognoza OECD do 2100 r.</a:t>
            </a:r>
          </a:p>
        </p:txBody>
      </p:sp>
      <p:sp>
        <p:nvSpPr>
          <p:cNvPr id="12" name="Wybuch: 8 punktów 11">
            <a:extLst>
              <a:ext uri="{FF2B5EF4-FFF2-40B4-BE49-F238E27FC236}">
                <a16:creationId xmlns:a16="http://schemas.microsoft.com/office/drawing/2014/main" id="{8204AE28-B6CE-B86F-8154-1A94653873E9}"/>
              </a:ext>
            </a:extLst>
          </p:cNvPr>
          <p:cNvSpPr/>
          <p:nvPr/>
        </p:nvSpPr>
        <p:spPr>
          <a:xfrm>
            <a:off x="7395390" y="1139922"/>
            <a:ext cx="864096"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a:t>2047</a:t>
            </a:r>
          </a:p>
        </p:txBody>
      </p:sp>
      <p:sp>
        <p:nvSpPr>
          <p:cNvPr id="3" name="pole tekstowe 2">
            <a:extLst>
              <a:ext uri="{FF2B5EF4-FFF2-40B4-BE49-F238E27FC236}">
                <a16:creationId xmlns:a16="http://schemas.microsoft.com/office/drawing/2014/main" id="{E365C94E-B9FE-F161-A880-BB90FF4BF1F2}"/>
              </a:ext>
            </a:extLst>
          </p:cNvPr>
          <p:cNvSpPr txBox="1"/>
          <p:nvPr/>
        </p:nvSpPr>
        <p:spPr>
          <a:xfrm>
            <a:off x="603757" y="3950935"/>
            <a:ext cx="3765728" cy="461665"/>
          </a:xfrm>
          <a:prstGeom prst="rect">
            <a:avLst/>
          </a:prstGeom>
          <a:noFill/>
        </p:spPr>
        <p:txBody>
          <a:bodyPr wrap="square">
            <a:spAutoFit/>
          </a:bodyPr>
          <a:lstStyle/>
          <a:p>
            <a:r>
              <a:rPr lang="pl-PL" sz="1200" dirty="0" err="1">
                <a:latin typeface="Open Sans" panose="020B0606030504020204" pitchFamily="34" charset="0"/>
                <a:ea typeface="Open Sans" panose="020B0606030504020204" pitchFamily="34" charset="0"/>
                <a:cs typeface="Open Sans" panose="020B0606030504020204" pitchFamily="34" charset="0"/>
              </a:rPr>
              <a:t>Guillemette</a:t>
            </a:r>
            <a:r>
              <a:rPr lang="pl-PL" sz="1200" dirty="0">
                <a:latin typeface="Open Sans" panose="020B0606030504020204" pitchFamily="34" charset="0"/>
                <a:ea typeface="Open Sans" panose="020B0606030504020204" pitchFamily="34" charset="0"/>
                <a:cs typeface="Open Sans" panose="020B0606030504020204" pitchFamily="34" charset="0"/>
              </a:rPr>
              <a:t> (2025), </a:t>
            </a:r>
            <a:r>
              <a:rPr lang="en-US" sz="1200" i="1" dirty="0">
                <a:latin typeface="Open Sans" panose="020B0606030504020204" pitchFamily="34" charset="0"/>
                <a:ea typeface="Open Sans" panose="020B0606030504020204" pitchFamily="34" charset="0"/>
                <a:cs typeface="Open Sans" panose="020B0606030504020204" pitchFamily="34" charset="0"/>
              </a:rPr>
              <a:t>OECD global long-run</a:t>
            </a:r>
            <a:r>
              <a:rPr lang="pl-PL" sz="1200" i="1" dirty="0">
                <a:latin typeface="Open Sans" panose="020B0606030504020204" pitchFamily="34" charset="0"/>
                <a:ea typeface="Open Sans" panose="020B0606030504020204" pitchFamily="34" charset="0"/>
                <a:cs typeface="Open Sans" panose="020B0606030504020204" pitchFamily="34" charset="0"/>
              </a:rPr>
              <a:t> </a:t>
            </a:r>
            <a:r>
              <a:rPr lang="en-US" sz="1200" i="1" dirty="0">
                <a:latin typeface="Open Sans" panose="020B0606030504020204" pitchFamily="34" charset="0"/>
                <a:ea typeface="Open Sans" panose="020B0606030504020204" pitchFamily="34" charset="0"/>
                <a:cs typeface="Open Sans" panose="020B0606030504020204" pitchFamily="34" charset="0"/>
              </a:rPr>
              <a:t>economic scenarios</a:t>
            </a:r>
            <a:r>
              <a:rPr lang="pl-PL" sz="1200" i="1" dirty="0">
                <a:latin typeface="Open Sans" panose="020B0606030504020204" pitchFamily="34" charset="0"/>
                <a:ea typeface="Open Sans" panose="020B0606030504020204" pitchFamily="34" charset="0"/>
                <a:cs typeface="Open Sans" panose="020B0606030504020204" pitchFamily="34" charset="0"/>
              </a:rPr>
              <a:t>: </a:t>
            </a:r>
            <a:r>
              <a:rPr lang="en-US" sz="1200" i="1" dirty="0">
                <a:latin typeface="Open Sans" panose="020B0606030504020204" pitchFamily="34" charset="0"/>
                <a:ea typeface="Open Sans" panose="020B0606030504020204" pitchFamily="34" charset="0"/>
                <a:cs typeface="Open Sans" panose="020B0606030504020204" pitchFamily="34" charset="0"/>
              </a:rPr>
              <a:t>2025 update</a:t>
            </a:r>
            <a:r>
              <a:rPr lang="pl-PL" sz="1200" i="1" dirty="0">
                <a:latin typeface="Open Sans" panose="020B0606030504020204" pitchFamily="34" charset="0"/>
                <a:ea typeface="Open Sans" panose="020B0606030504020204" pitchFamily="34" charset="0"/>
                <a:cs typeface="Open Sans" panose="020B0606030504020204" pitchFamily="34" charset="0"/>
              </a:rPr>
              <a:t>. </a:t>
            </a:r>
            <a:r>
              <a:rPr lang="pl-PL" sz="1200" dirty="0">
                <a:latin typeface="Open Sans" panose="020B0606030504020204" pitchFamily="34" charset="0"/>
                <a:ea typeface="Open Sans" panose="020B0606030504020204" pitchFamily="34" charset="0"/>
                <a:cs typeface="Open Sans" panose="020B0606030504020204" pitchFamily="34" charset="0"/>
              </a:rPr>
              <a:t>OECD, Paris</a:t>
            </a:r>
          </a:p>
        </p:txBody>
      </p:sp>
      <p:pic>
        <p:nvPicPr>
          <p:cNvPr id="5" name="Obraz 4" descr="Obraz zawierający tekst, zrzut ekranu, Czcionka, Wykres&#10;&#10;Zawartość wygenerowana przez AI może być niepoprawna.">
            <a:extLst>
              <a:ext uri="{FF2B5EF4-FFF2-40B4-BE49-F238E27FC236}">
                <a16:creationId xmlns:a16="http://schemas.microsoft.com/office/drawing/2014/main" id="{4DAFD72A-6B41-069B-6B35-32F1419381B8}"/>
              </a:ext>
            </a:extLst>
          </p:cNvPr>
          <p:cNvPicPr>
            <a:picLocks noChangeAspect="1"/>
          </p:cNvPicPr>
          <p:nvPr/>
        </p:nvPicPr>
        <p:blipFill>
          <a:blip r:embed="rId3"/>
          <a:stretch>
            <a:fillRect/>
          </a:stretch>
        </p:blipFill>
        <p:spPr>
          <a:xfrm>
            <a:off x="286695" y="1250778"/>
            <a:ext cx="3913161" cy="2571927"/>
          </a:xfrm>
          <a:prstGeom prst="rect">
            <a:avLst/>
          </a:prstGeom>
        </p:spPr>
      </p:pic>
    </p:spTree>
    <p:extLst>
      <p:ext uri="{BB962C8B-B14F-4D97-AF65-F5344CB8AC3E}">
        <p14:creationId xmlns:p14="http://schemas.microsoft.com/office/powerpoint/2010/main" val="395948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D57D615-0B43-4407-9190-2F45E90D7ADF}"/>
              </a:ext>
            </a:extLst>
          </p:cNvPr>
          <p:cNvSpPr>
            <a:spLocks noGrp="1"/>
          </p:cNvSpPr>
          <p:nvPr>
            <p:ph type="title"/>
          </p:nvPr>
        </p:nvSpPr>
        <p:spPr>
          <a:xfrm>
            <a:off x="650342" y="338263"/>
            <a:ext cx="7992000" cy="359100"/>
          </a:xfrm>
        </p:spPr>
        <p:txBody>
          <a:bodyPr>
            <a:noAutofit/>
          </a:bodyPr>
          <a:lstStyle/>
          <a:p>
            <a:pPr algn="ctr"/>
            <a:r>
              <a:rPr lang="pl-PL" sz="2400" dirty="0"/>
              <a:t>Prognozy wzrostu są skrajnie zróżnicowane</a:t>
            </a:r>
          </a:p>
        </p:txBody>
      </p:sp>
      <p:sp>
        <p:nvSpPr>
          <p:cNvPr id="5" name="Symbol zastępczy zawartości 4">
            <a:extLst>
              <a:ext uri="{FF2B5EF4-FFF2-40B4-BE49-F238E27FC236}">
                <a16:creationId xmlns:a16="http://schemas.microsoft.com/office/drawing/2014/main" id="{822441D4-0D14-43E0-B204-75F6EED69B13}"/>
              </a:ext>
            </a:extLst>
          </p:cNvPr>
          <p:cNvSpPr>
            <a:spLocks noGrp="1"/>
          </p:cNvSpPr>
          <p:nvPr>
            <p:ph sz="quarter" idx="22"/>
          </p:nvPr>
        </p:nvSpPr>
        <p:spPr/>
        <p:txBody>
          <a:bodyPr/>
          <a:lstStyle/>
          <a:p>
            <a:r>
              <a:rPr lang="pl-PL" b="1" dirty="0"/>
              <a:t>Długotrwała stagnacja </a:t>
            </a:r>
            <a:r>
              <a:rPr lang="pl-PL" dirty="0"/>
              <a:t>(Gordon, 2016; </a:t>
            </a:r>
            <a:r>
              <a:rPr lang="pl-PL" dirty="0" err="1"/>
              <a:t>Bloom</a:t>
            </a:r>
            <a:r>
              <a:rPr lang="pl-PL" dirty="0"/>
              <a:t> et al., 2021;</a:t>
            </a:r>
            <a:r>
              <a:rPr lang="pl-PL" b="1" dirty="0"/>
              <a:t> </a:t>
            </a:r>
            <a:r>
              <a:rPr lang="pl-PL" dirty="0"/>
              <a:t>Jones, 2023)</a:t>
            </a:r>
          </a:p>
          <a:p>
            <a:pPr lvl="1"/>
            <a:r>
              <a:rPr lang="pl-PL" dirty="0"/>
              <a:t>Spowolnienie wzrostu TFP; ograniczone efekty automatyzacji</a:t>
            </a:r>
          </a:p>
          <a:p>
            <a:pPr lvl="1"/>
            <a:r>
              <a:rPr lang="pl-PL" dirty="0"/>
              <a:t>Spowolnienie wzrostu światowej populacji</a:t>
            </a:r>
            <a:r>
              <a:rPr lang="pl-PL" b="1" dirty="0"/>
              <a:t>	</a:t>
            </a:r>
          </a:p>
          <a:p>
            <a:r>
              <a:rPr lang="pl-PL" b="1" dirty="0"/>
              <a:t>Przyspieszenie wzrostu </a:t>
            </a:r>
            <a:r>
              <a:rPr lang="pl-PL" dirty="0"/>
              <a:t>(</a:t>
            </a:r>
            <a:r>
              <a:rPr lang="pl-PL" dirty="0" err="1"/>
              <a:t>Brynjolfsson</a:t>
            </a:r>
            <a:r>
              <a:rPr lang="pl-PL" dirty="0"/>
              <a:t> et al., 2019)</a:t>
            </a:r>
            <a:endParaRPr lang="pl-PL" b="1" dirty="0"/>
          </a:p>
          <a:p>
            <a:pPr lvl="1"/>
            <a:r>
              <a:rPr lang="pl-PL" dirty="0"/>
              <a:t>Krzywa J dla produktywności po rewolucji cyfrowej</a:t>
            </a:r>
          </a:p>
          <a:p>
            <a:pPr lvl="1"/>
            <a:r>
              <a:rPr lang="pl-PL" i="1" dirty="0"/>
              <a:t>Race </a:t>
            </a:r>
            <a:r>
              <a:rPr lang="pl-PL" i="1" dirty="0" err="1"/>
              <a:t>against</a:t>
            </a:r>
            <a:r>
              <a:rPr lang="pl-PL" i="1" dirty="0"/>
              <a:t> the </a:t>
            </a:r>
            <a:r>
              <a:rPr lang="pl-PL" i="1" dirty="0" err="1"/>
              <a:t>machine</a:t>
            </a:r>
            <a:r>
              <a:rPr lang="pl-PL" dirty="0"/>
              <a:t> – innowacja vs. automatyzacja (</a:t>
            </a:r>
            <a:r>
              <a:rPr lang="pl-PL" dirty="0" err="1"/>
              <a:t>Acemoglu</a:t>
            </a:r>
            <a:r>
              <a:rPr lang="pl-PL" dirty="0"/>
              <a:t> i </a:t>
            </a:r>
            <a:r>
              <a:rPr lang="pl-PL" dirty="0" err="1"/>
              <a:t>Restrepo</a:t>
            </a:r>
            <a:r>
              <a:rPr lang="pl-PL" dirty="0"/>
              <a:t>, 2018)</a:t>
            </a:r>
          </a:p>
          <a:p>
            <a:pPr lvl="1"/>
            <a:r>
              <a:rPr lang="pl-PL" dirty="0"/>
              <a:t>Częściowa vs. pełna automatyzacja; automatyzacja B+R (Growiec, 2022)</a:t>
            </a:r>
          </a:p>
          <a:p>
            <a:r>
              <a:rPr lang="pl-PL" b="1" dirty="0"/>
              <a:t>Technologiczna osobliwość </a:t>
            </a:r>
            <a:r>
              <a:rPr lang="pl-PL" dirty="0"/>
              <a:t>(Kurzweil, 2005; </a:t>
            </a:r>
            <a:r>
              <a:rPr lang="pl-PL" dirty="0" err="1"/>
              <a:t>Roodman</a:t>
            </a:r>
            <a:r>
              <a:rPr lang="pl-PL" dirty="0"/>
              <a:t>, 2020)</a:t>
            </a:r>
          </a:p>
          <a:p>
            <a:pPr lvl="1"/>
            <a:r>
              <a:rPr lang="pl-PL" dirty="0"/>
              <a:t>AGI / TAI / ASI (</a:t>
            </a:r>
            <a:r>
              <a:rPr lang="pl-PL" dirty="0" err="1"/>
              <a:t>Bostrom</a:t>
            </a:r>
            <a:r>
              <a:rPr lang="pl-PL" dirty="0"/>
              <a:t>, 2014)</a:t>
            </a:r>
          </a:p>
          <a:p>
            <a:pPr lvl="1"/>
            <a:r>
              <a:rPr lang="pl-PL" dirty="0"/>
              <a:t>Kolejne rewolucje technologiczne dzięki superinteligencji</a:t>
            </a:r>
          </a:p>
          <a:p>
            <a:pPr lvl="1"/>
            <a:endParaRPr lang="pl-PL" dirty="0"/>
          </a:p>
        </p:txBody>
      </p:sp>
    </p:spTree>
    <p:extLst>
      <p:ext uri="{BB962C8B-B14F-4D97-AF65-F5344CB8AC3E}">
        <p14:creationId xmlns:p14="http://schemas.microsoft.com/office/powerpoint/2010/main" val="98633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D57D615-0B43-4407-9190-2F45E90D7ADF}"/>
              </a:ext>
            </a:extLst>
          </p:cNvPr>
          <p:cNvSpPr>
            <a:spLocks noGrp="1"/>
          </p:cNvSpPr>
          <p:nvPr>
            <p:ph type="title"/>
          </p:nvPr>
        </p:nvSpPr>
        <p:spPr>
          <a:xfrm>
            <a:off x="714600" y="297563"/>
            <a:ext cx="7992000" cy="359100"/>
          </a:xfrm>
        </p:spPr>
        <p:txBody>
          <a:bodyPr>
            <a:normAutofit fontScale="90000"/>
          </a:bodyPr>
          <a:lstStyle/>
          <a:p>
            <a:pPr algn="ctr"/>
            <a:r>
              <a:rPr lang="pl-PL" dirty="0"/>
              <a:t>Częściowa vs. całkowita automatyzacja</a:t>
            </a:r>
          </a:p>
        </p:txBody>
      </p:sp>
      <p:sp>
        <p:nvSpPr>
          <p:cNvPr id="5" name="Symbol zastępczy zawartości 4">
            <a:extLst>
              <a:ext uri="{FF2B5EF4-FFF2-40B4-BE49-F238E27FC236}">
                <a16:creationId xmlns:a16="http://schemas.microsoft.com/office/drawing/2014/main" id="{822441D4-0D14-43E0-B204-75F6EED69B13}"/>
              </a:ext>
            </a:extLst>
          </p:cNvPr>
          <p:cNvSpPr>
            <a:spLocks noGrp="1"/>
          </p:cNvSpPr>
          <p:nvPr>
            <p:ph sz="quarter" idx="22"/>
          </p:nvPr>
        </p:nvSpPr>
        <p:spPr>
          <a:xfrm>
            <a:off x="576001" y="1093184"/>
            <a:ext cx="5796200" cy="3543998"/>
          </a:xfrm>
        </p:spPr>
        <p:txBody>
          <a:bodyPr>
            <a:normAutofit fontScale="92500" lnSpcReduction="10000"/>
          </a:bodyPr>
          <a:lstStyle/>
          <a:p>
            <a:r>
              <a:rPr lang="pl-PL" b="1" dirty="0"/>
              <a:t>Częściowa automatyzacja</a:t>
            </a:r>
          </a:p>
          <a:p>
            <a:pPr lvl="1"/>
            <a:r>
              <a:rPr lang="pl-PL" dirty="0"/>
              <a:t>Prace rutynowe są automatyzowane; wzrost popytu na komplementarne prace </a:t>
            </a:r>
            <a:r>
              <a:rPr lang="pl-PL" dirty="0" err="1"/>
              <a:t>nierutynowe</a:t>
            </a:r>
            <a:endParaRPr lang="pl-PL" dirty="0"/>
          </a:p>
          <a:p>
            <a:pPr lvl="1"/>
            <a:r>
              <a:rPr lang="pl-PL" dirty="0"/>
              <a:t>Ludzie i maszyny są </a:t>
            </a:r>
            <a:r>
              <a:rPr lang="pl-PL" b="1" dirty="0"/>
              <a:t>komplementarni</a:t>
            </a:r>
          </a:p>
          <a:p>
            <a:pPr lvl="1"/>
            <a:r>
              <a:rPr lang="pl-PL" dirty="0"/>
              <a:t>Praca umysłowa człowieka pozostaje „wąskim gardłem” wzrostu gospodarczego</a:t>
            </a:r>
          </a:p>
          <a:p>
            <a:pPr lvl="1"/>
            <a:r>
              <a:rPr lang="pl-PL" dirty="0"/>
              <a:t>Wzrost w długim okresie dzięki postępowi technicznemu zwiększającemu produktywność pracy </a:t>
            </a:r>
            <a:br>
              <a:rPr lang="pl-PL" dirty="0"/>
            </a:br>
            <a:r>
              <a:rPr lang="pl-PL" dirty="0"/>
              <a:t>(~2-3% rocznie)</a:t>
            </a:r>
          </a:p>
          <a:p>
            <a:r>
              <a:rPr lang="pl-PL" b="1" dirty="0"/>
              <a:t>Pełna automatyzacja (dzięki </a:t>
            </a:r>
            <a:r>
              <a:rPr lang="pl-PL" b="1" dirty="0" err="1"/>
              <a:t>transformatywnej</a:t>
            </a:r>
            <a:r>
              <a:rPr lang="pl-PL" b="1" dirty="0"/>
              <a:t> AI)</a:t>
            </a:r>
          </a:p>
          <a:p>
            <a:pPr lvl="1"/>
            <a:r>
              <a:rPr lang="pl-PL" dirty="0"/>
              <a:t>Wszystkie prace są automatyzowane</a:t>
            </a:r>
          </a:p>
          <a:p>
            <a:pPr lvl="1"/>
            <a:r>
              <a:rPr lang="pl-PL" dirty="0"/>
              <a:t>Ludzie i maszyny są </a:t>
            </a:r>
            <a:r>
              <a:rPr lang="pl-PL" b="1" dirty="0"/>
              <a:t>substytucyjni</a:t>
            </a:r>
          </a:p>
          <a:p>
            <a:pPr lvl="1"/>
            <a:r>
              <a:rPr lang="pl-PL" dirty="0"/>
              <a:t>Wzrost w długim okresie dzięki akumulacji mocy obliczeniowych (~20-30% rocznie)</a:t>
            </a:r>
          </a:p>
          <a:p>
            <a:pPr lvl="1"/>
            <a:endParaRPr lang="pl-PL" dirty="0"/>
          </a:p>
        </p:txBody>
      </p:sp>
      <p:pic>
        <p:nvPicPr>
          <p:cNvPr id="2050" name="Picture 2" descr="Okładka">
            <a:extLst>
              <a:ext uri="{FF2B5EF4-FFF2-40B4-BE49-F238E27FC236}">
                <a16:creationId xmlns:a16="http://schemas.microsoft.com/office/drawing/2014/main" id="{935E1AFF-7C9A-FC10-DBFA-16CC23459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129" y="1082121"/>
            <a:ext cx="2171471" cy="326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8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15EDF146-DBC3-8760-3E38-1ECDACEAA203}"/>
              </a:ext>
            </a:extLst>
          </p:cNvPr>
          <p:cNvSpPr>
            <a:spLocks noGrp="1"/>
          </p:cNvSpPr>
          <p:nvPr>
            <p:ph idx="1"/>
          </p:nvPr>
        </p:nvSpPr>
        <p:spPr>
          <a:xfrm>
            <a:off x="457200" y="1045403"/>
            <a:ext cx="8229600" cy="3840957"/>
          </a:xfrm>
        </p:spPr>
        <p:txBody>
          <a:bodyPr>
            <a:normAutofit/>
          </a:bodyPr>
          <a:lstStyle/>
          <a:p>
            <a:r>
              <a:rPr lang="pl-PL" dirty="0"/>
              <a:t>Kiedy każde zadanie będzie mogło być zautomatyzowane, kluczowa stanie się </a:t>
            </a:r>
            <a:r>
              <a:rPr lang="pl-PL" b="1" dirty="0"/>
              <a:t>cena względna</a:t>
            </a:r>
            <a:r>
              <a:rPr lang="pl-PL" dirty="0"/>
              <a:t> pracy człowieka i maszyny</a:t>
            </a:r>
          </a:p>
          <a:p>
            <a:pPr lvl="1"/>
            <a:r>
              <a:rPr lang="pl-PL" dirty="0"/>
              <a:t>Spadek </a:t>
            </a:r>
            <a:r>
              <a:rPr lang="pl-PL" i="1" dirty="0" err="1"/>
              <a:t>labor</a:t>
            </a:r>
            <a:r>
              <a:rPr lang="pl-PL" i="1" dirty="0"/>
              <a:t> </a:t>
            </a:r>
            <a:r>
              <a:rPr lang="pl-PL" i="1" dirty="0" err="1"/>
              <a:t>share</a:t>
            </a:r>
            <a:r>
              <a:rPr lang="pl-PL" i="1" dirty="0"/>
              <a:t> </a:t>
            </a:r>
            <a:r>
              <a:rPr lang="pl-PL" dirty="0"/>
              <a:t>w kierunku zera</a:t>
            </a:r>
          </a:p>
          <a:p>
            <a:pPr lvl="1"/>
            <a:r>
              <a:rPr lang="pl-PL" dirty="0"/>
              <a:t>Człowiek i maszyna – </a:t>
            </a:r>
            <a:r>
              <a:rPr lang="pl-PL" dirty="0">
                <a:solidFill>
                  <a:srgbClr val="FF0000"/>
                </a:solidFill>
              </a:rPr>
              <a:t>substytucyjne</a:t>
            </a:r>
            <a:r>
              <a:rPr lang="pl-PL" dirty="0"/>
              <a:t> czynniki produkcji</a:t>
            </a:r>
          </a:p>
          <a:p>
            <a:pPr lvl="1"/>
            <a:endParaRPr lang="pl-PL" dirty="0"/>
          </a:p>
          <a:p>
            <a:r>
              <a:rPr lang="pl-PL" dirty="0"/>
              <a:t>Co to znaczy, że </a:t>
            </a:r>
            <a:r>
              <a:rPr lang="pl-PL" b="1" dirty="0"/>
              <a:t>każde</a:t>
            </a:r>
            <a:r>
              <a:rPr lang="pl-PL" dirty="0"/>
              <a:t> zadanie może być zautomatyzowane?</a:t>
            </a:r>
          </a:p>
          <a:p>
            <a:pPr lvl="1"/>
            <a:r>
              <a:rPr lang="pl-PL" dirty="0">
                <a:solidFill>
                  <a:srgbClr val="FF0000"/>
                </a:solidFill>
              </a:rPr>
              <a:t>Podejmowanie decyzji </a:t>
            </a:r>
            <a:r>
              <a:rPr lang="pl-PL" dirty="0"/>
              <a:t>menedżerskich, strategicznych, politycznych</a:t>
            </a:r>
          </a:p>
          <a:p>
            <a:pPr lvl="1"/>
            <a:r>
              <a:rPr lang="pl-PL" dirty="0"/>
              <a:t>Działalność B+R</a:t>
            </a:r>
          </a:p>
          <a:p>
            <a:pPr lvl="1"/>
            <a:r>
              <a:rPr lang="pl-PL" dirty="0"/>
              <a:t>Programowanie i rozwój technologii AI (=&gt; </a:t>
            </a:r>
            <a:r>
              <a:rPr lang="pl-PL" dirty="0">
                <a:solidFill>
                  <a:srgbClr val="FF0000"/>
                </a:solidFill>
              </a:rPr>
              <a:t>kaskada samo-ulepszeń</a:t>
            </a:r>
            <a:r>
              <a:rPr lang="pl-PL" dirty="0"/>
              <a:t>)</a:t>
            </a:r>
            <a:br>
              <a:rPr lang="pl-PL" dirty="0"/>
            </a:br>
            <a:r>
              <a:rPr lang="pl-PL" i="1" dirty="0" err="1"/>
              <a:t>OpenAI</a:t>
            </a:r>
            <a:r>
              <a:rPr lang="pl-PL" i="1" dirty="0"/>
              <a:t> (2026): ”</a:t>
            </a:r>
            <a:r>
              <a:rPr lang="en-US" i="1" dirty="0"/>
              <a:t>GPT-5.3-Codex is our first model that was instrumental in creating itself. The Codex team used early versions to debug its own training, manage its own deployment, and diagnose test results and evaluations.</a:t>
            </a:r>
            <a:r>
              <a:rPr lang="pl-PL" i="1" dirty="0"/>
              <a:t>”</a:t>
            </a:r>
            <a:endParaRPr lang="pl-PL" dirty="0"/>
          </a:p>
          <a:p>
            <a:pPr lvl="2"/>
            <a:endParaRPr lang="pl-PL" dirty="0"/>
          </a:p>
          <a:p>
            <a:pPr lvl="1"/>
            <a:endParaRPr lang="pl-PL" dirty="0"/>
          </a:p>
        </p:txBody>
      </p:sp>
      <p:sp>
        <p:nvSpPr>
          <p:cNvPr id="3" name="Symbol zastępczy numeru slajdu 2">
            <a:extLst>
              <a:ext uri="{FF2B5EF4-FFF2-40B4-BE49-F238E27FC236}">
                <a16:creationId xmlns:a16="http://schemas.microsoft.com/office/drawing/2014/main" id="{C00599AA-1B38-53BA-1E70-9B0C42922265}"/>
              </a:ext>
            </a:extLst>
          </p:cNvPr>
          <p:cNvSpPr>
            <a:spLocks noGrp="1"/>
          </p:cNvSpPr>
          <p:nvPr>
            <p:ph type="sldNum" sz="quarter" idx="12"/>
          </p:nvPr>
        </p:nvSpPr>
        <p:spPr/>
        <p:txBody>
          <a:bodyPr/>
          <a:lstStyle/>
          <a:p>
            <a:r>
              <a:rPr lang="pl-PL" dirty="0"/>
              <a:t> </a:t>
            </a:r>
          </a:p>
        </p:txBody>
      </p:sp>
      <p:sp>
        <p:nvSpPr>
          <p:cNvPr id="2" name="Tytuł 3">
            <a:extLst>
              <a:ext uri="{FF2B5EF4-FFF2-40B4-BE49-F238E27FC236}">
                <a16:creationId xmlns:a16="http://schemas.microsoft.com/office/drawing/2014/main" id="{87B7367E-DFF0-7940-068E-1609D4549302}"/>
              </a:ext>
            </a:extLst>
          </p:cNvPr>
          <p:cNvSpPr>
            <a:spLocks noGrp="1"/>
          </p:cNvSpPr>
          <p:nvPr>
            <p:ph type="title"/>
          </p:nvPr>
        </p:nvSpPr>
        <p:spPr>
          <a:xfrm>
            <a:off x="714600" y="297563"/>
            <a:ext cx="7992000" cy="359100"/>
          </a:xfrm>
        </p:spPr>
        <p:txBody>
          <a:bodyPr>
            <a:normAutofit fontScale="90000"/>
          </a:bodyPr>
          <a:lstStyle/>
          <a:p>
            <a:pPr algn="ctr"/>
            <a:r>
              <a:rPr lang="pl-PL" dirty="0"/>
              <a:t>Popyt na pracę w erze AGI</a:t>
            </a:r>
          </a:p>
        </p:txBody>
      </p:sp>
    </p:spTree>
    <p:extLst>
      <p:ext uri="{BB962C8B-B14F-4D97-AF65-F5344CB8AC3E}">
        <p14:creationId xmlns:p14="http://schemas.microsoft.com/office/powerpoint/2010/main" val="133302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592" y="1647033"/>
            <a:ext cx="6040457" cy="3394075"/>
          </a:xfrm>
        </p:spPr>
      </p:pic>
      <p:sp>
        <p:nvSpPr>
          <p:cNvPr id="5" name="Symbol zastępczy numeru slajdu 4"/>
          <p:cNvSpPr>
            <a:spLocks noGrp="1"/>
          </p:cNvSpPr>
          <p:nvPr>
            <p:ph type="sldNum" sz="quarter" idx="12"/>
          </p:nvPr>
        </p:nvSpPr>
        <p:spPr/>
        <p:txBody>
          <a:bodyPr/>
          <a:lstStyle/>
          <a:p>
            <a:r>
              <a:rPr lang="pl-PL" dirty="0"/>
              <a:t> </a:t>
            </a:r>
          </a:p>
        </p:txBody>
      </p:sp>
      <p:sp>
        <p:nvSpPr>
          <p:cNvPr id="7" name="Tytuł 1"/>
          <p:cNvSpPr>
            <a:spLocks noGrp="1"/>
          </p:cNvSpPr>
          <p:nvPr>
            <p:ph type="title"/>
          </p:nvPr>
        </p:nvSpPr>
        <p:spPr>
          <a:xfrm>
            <a:off x="918000" y="208069"/>
            <a:ext cx="7773417" cy="675334"/>
          </a:xfrm>
        </p:spPr>
        <p:txBody>
          <a:bodyPr>
            <a:normAutofit/>
          </a:bodyPr>
          <a:lstStyle/>
          <a:p>
            <a:r>
              <a:rPr lang="pl-PL" sz="2400" dirty="0"/>
              <a:t>Kaskada samo-ulepszeń i „eksplozja inteligencji”</a:t>
            </a:r>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01417"/>
            <a:ext cx="4395593" cy="2468858"/>
          </a:xfrm>
          <a:prstGeom prst="rect">
            <a:avLst/>
          </a:prstGeom>
        </p:spPr>
      </p:pic>
      <p:sp>
        <p:nvSpPr>
          <p:cNvPr id="9" name="pole tekstowe 8"/>
          <p:cNvSpPr txBox="1"/>
          <p:nvPr/>
        </p:nvSpPr>
        <p:spPr>
          <a:xfrm>
            <a:off x="2049835" y="883403"/>
            <a:ext cx="6264696" cy="923330"/>
          </a:xfrm>
          <a:prstGeom prst="rect">
            <a:avLst/>
          </a:prstGeom>
          <a:noFill/>
        </p:spPr>
        <p:txBody>
          <a:bodyPr wrap="square" rtlCol="0">
            <a:spAutoFit/>
          </a:bodyPr>
          <a:lstStyle/>
          <a:p>
            <a:r>
              <a:rPr lang="en-US" i="1" dirty="0">
                <a:latin typeface="Open Sans Light" panose="020B0306030504020204" pitchFamily="34" charset="0"/>
                <a:ea typeface="Open Sans Light" panose="020B0306030504020204" pitchFamily="34" charset="0"/>
                <a:cs typeface="Open Sans Light" panose="020B0306030504020204" pitchFamily="34" charset="0"/>
              </a:rPr>
              <a:t>The best answer to “Will computers ever be as smart as humans?” is probably “Yes, but only briefly”</a:t>
            </a:r>
            <a:endParaRPr lang="pl-PL" i="1" dirty="0">
              <a:latin typeface="Open Sans Light" panose="020B0306030504020204" pitchFamily="34" charset="0"/>
              <a:ea typeface="Open Sans Light" panose="020B0306030504020204" pitchFamily="34" charset="0"/>
              <a:cs typeface="Open Sans Light" panose="020B0306030504020204" pitchFamily="34" charset="0"/>
            </a:endParaRPr>
          </a:p>
          <a:p>
            <a:r>
              <a:rPr lang="pl-PL" dirty="0">
                <a:latin typeface="Open Sans Light" panose="020B0306030504020204" pitchFamily="34" charset="0"/>
                <a:ea typeface="Open Sans Light" panose="020B0306030504020204" pitchFamily="34" charset="0"/>
                <a:cs typeface="Open Sans Light" panose="020B0306030504020204" pitchFamily="34" charset="0"/>
              </a:rPr>
              <a:t>					</a:t>
            </a:r>
            <a:r>
              <a:rPr lang="pl-PL" dirty="0" err="1">
                <a:latin typeface="Open Sans Light" panose="020B0306030504020204" pitchFamily="34" charset="0"/>
                <a:ea typeface="Open Sans Light" panose="020B0306030504020204" pitchFamily="34" charset="0"/>
                <a:cs typeface="Open Sans Light" panose="020B0306030504020204" pitchFamily="34" charset="0"/>
              </a:rPr>
              <a:t>Vernor</a:t>
            </a:r>
            <a:r>
              <a:rPr lang="pl-PL" dirty="0">
                <a:latin typeface="Open Sans Light" panose="020B0306030504020204" pitchFamily="34" charset="0"/>
                <a:ea typeface="Open Sans Light" panose="020B0306030504020204" pitchFamily="34" charset="0"/>
                <a:cs typeface="Open Sans Light" panose="020B0306030504020204" pitchFamily="34" charset="0"/>
              </a:rPr>
              <a:t> </a:t>
            </a:r>
            <a:r>
              <a:rPr lang="pl-PL" dirty="0" err="1">
                <a:latin typeface="Open Sans Light" panose="020B0306030504020204" pitchFamily="34" charset="0"/>
                <a:ea typeface="Open Sans Light" panose="020B0306030504020204" pitchFamily="34" charset="0"/>
                <a:cs typeface="Open Sans Light" panose="020B0306030504020204" pitchFamily="34" charset="0"/>
              </a:rPr>
              <a:t>Vinge</a:t>
            </a:r>
            <a:endParaRPr lang="pl-PL"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pole tekstowe 1"/>
          <p:cNvSpPr txBox="1"/>
          <p:nvPr/>
        </p:nvSpPr>
        <p:spPr>
          <a:xfrm>
            <a:off x="4687955" y="4808350"/>
            <a:ext cx="3816424" cy="230832"/>
          </a:xfrm>
          <a:prstGeom prst="rect">
            <a:avLst/>
          </a:prstGeom>
          <a:noFill/>
        </p:spPr>
        <p:txBody>
          <a:bodyPr wrap="square" rtlCol="0">
            <a:spAutoFit/>
          </a:bodyPr>
          <a:lstStyle/>
          <a:p>
            <a:r>
              <a:rPr lang="pl-PL" sz="900" dirty="0"/>
              <a:t>https://waitbutwhy.com/2015/01/artificial-intelligence-revolution-1.html</a:t>
            </a:r>
          </a:p>
        </p:txBody>
      </p:sp>
    </p:spTree>
    <p:extLst>
      <p:ext uri="{BB962C8B-B14F-4D97-AF65-F5344CB8AC3E}">
        <p14:creationId xmlns:p14="http://schemas.microsoft.com/office/powerpoint/2010/main" val="145692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20937ABA-3A0F-E781-21D5-D26F331DEBC7}"/>
              </a:ext>
            </a:extLst>
          </p:cNvPr>
          <p:cNvSpPr>
            <a:spLocks noGrp="1"/>
          </p:cNvSpPr>
          <p:nvPr>
            <p:ph type="title"/>
          </p:nvPr>
        </p:nvSpPr>
        <p:spPr>
          <a:xfrm>
            <a:off x="1115123" y="291251"/>
            <a:ext cx="7240859" cy="675334"/>
          </a:xfrm>
        </p:spPr>
        <p:txBody>
          <a:bodyPr>
            <a:normAutofit/>
          </a:bodyPr>
          <a:lstStyle/>
          <a:p>
            <a:pPr algn="ctr"/>
            <a:r>
              <a:rPr lang="pl-PL" sz="2400" dirty="0"/>
              <a:t>GPT jest już GPT. A czy jest już z nami AGI?</a:t>
            </a:r>
          </a:p>
        </p:txBody>
      </p:sp>
      <p:pic>
        <p:nvPicPr>
          <p:cNvPr id="8" name="Symbol zastępczy zawartości 7" descr="Obraz zawierający tekst, zrzut ekranu, Czcionka, numer&#10;&#10;Zawartość wygenerowana przez AI może być niepoprawna.">
            <a:extLst>
              <a:ext uri="{FF2B5EF4-FFF2-40B4-BE49-F238E27FC236}">
                <a16:creationId xmlns:a16="http://schemas.microsoft.com/office/drawing/2014/main" id="{7D39182E-592A-09AC-4F25-FFE62FC64E85}"/>
              </a:ext>
            </a:extLst>
          </p:cNvPr>
          <p:cNvPicPr>
            <a:picLocks noGrp="1" noChangeAspect="1"/>
          </p:cNvPicPr>
          <p:nvPr>
            <p:ph sz="half" idx="1"/>
          </p:nvPr>
        </p:nvPicPr>
        <p:blipFill>
          <a:blip r:embed="rId2"/>
          <a:stretch>
            <a:fillRect/>
          </a:stretch>
        </p:blipFill>
        <p:spPr>
          <a:xfrm>
            <a:off x="2155903" y="1063229"/>
            <a:ext cx="5015119" cy="3887524"/>
          </a:xfrm>
          <a:prstGeom prst="rect">
            <a:avLst/>
          </a:prstGeom>
        </p:spPr>
      </p:pic>
    </p:spTree>
    <p:extLst>
      <p:ext uri="{BB962C8B-B14F-4D97-AF65-F5344CB8AC3E}">
        <p14:creationId xmlns:p14="http://schemas.microsoft.com/office/powerpoint/2010/main" val="336651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9CEAD7-A7B6-0D6A-889B-EFB5D4AC0DBF}"/>
              </a:ext>
            </a:extLst>
          </p:cNvPr>
          <p:cNvSpPr>
            <a:spLocks noGrp="1"/>
          </p:cNvSpPr>
          <p:nvPr>
            <p:ph type="title"/>
          </p:nvPr>
        </p:nvSpPr>
        <p:spPr>
          <a:xfrm>
            <a:off x="594901" y="90063"/>
            <a:ext cx="7954197" cy="869400"/>
          </a:xfrm>
        </p:spPr>
        <p:txBody>
          <a:bodyPr vert="horz" lIns="68580" tIns="34290" rIns="68580" bIns="34290" rtlCol="0" anchor="ctr" anchorCtr="0">
            <a:normAutofit/>
          </a:bodyPr>
          <a:lstStyle/>
          <a:p>
            <a:pPr algn="ctr"/>
            <a:r>
              <a:rPr lang="en-US" sz="2400" dirty="0" err="1">
                <a:cs typeface="+mj-cs"/>
              </a:rPr>
              <a:t>Wzrost</a:t>
            </a:r>
            <a:r>
              <a:rPr lang="en-US" sz="2400" dirty="0">
                <a:cs typeface="+mj-cs"/>
              </a:rPr>
              <a:t> </a:t>
            </a:r>
            <a:r>
              <a:rPr lang="en-US" sz="2400" dirty="0" err="1">
                <a:cs typeface="+mj-cs"/>
              </a:rPr>
              <a:t>gospodarczy</a:t>
            </a:r>
            <a:r>
              <a:rPr lang="pl-PL" sz="2400" dirty="0">
                <a:cs typeface="+mj-cs"/>
              </a:rPr>
              <a:t> i konwergencja od 1800 r.</a:t>
            </a:r>
            <a:endParaRPr lang="en-US" sz="2400" dirty="0">
              <a:cs typeface="+mj-cs"/>
            </a:endParaRPr>
          </a:p>
        </p:txBody>
      </p:sp>
      <p:pic>
        <p:nvPicPr>
          <p:cNvPr id="5" name="Symbol zastępczy zawartości 4">
            <a:extLst>
              <a:ext uri="{FF2B5EF4-FFF2-40B4-BE49-F238E27FC236}">
                <a16:creationId xmlns:a16="http://schemas.microsoft.com/office/drawing/2014/main" id="{C48A0659-2750-2093-C628-55D289762ADF}"/>
              </a:ext>
            </a:extLst>
          </p:cNvPr>
          <p:cNvPicPr>
            <a:picLocks noChangeAspect="1"/>
          </p:cNvPicPr>
          <p:nvPr/>
        </p:nvPicPr>
        <p:blipFill>
          <a:blip r:embed="rId2"/>
          <a:stretch>
            <a:fillRect/>
          </a:stretch>
        </p:blipFill>
        <p:spPr>
          <a:xfrm>
            <a:off x="1391885" y="959463"/>
            <a:ext cx="6360230" cy="3339120"/>
          </a:xfrm>
          <a:prstGeom prst="rect">
            <a:avLst/>
          </a:prstGeom>
        </p:spPr>
      </p:pic>
      <p:sp>
        <p:nvSpPr>
          <p:cNvPr id="6" name="pole tekstowe 5">
            <a:extLst>
              <a:ext uri="{FF2B5EF4-FFF2-40B4-BE49-F238E27FC236}">
                <a16:creationId xmlns:a16="http://schemas.microsoft.com/office/drawing/2014/main" id="{DC726421-8108-EA81-3964-36D775D2C487}"/>
              </a:ext>
            </a:extLst>
          </p:cNvPr>
          <p:cNvSpPr txBox="1"/>
          <p:nvPr/>
        </p:nvSpPr>
        <p:spPr>
          <a:xfrm>
            <a:off x="3661888" y="4407440"/>
            <a:ext cx="2071254" cy="300082"/>
          </a:xfrm>
          <a:prstGeom prst="rect">
            <a:avLst/>
          </a:prstGeom>
          <a:noFill/>
        </p:spPr>
        <p:txBody>
          <a:bodyPr wrap="square" rtlCol="0">
            <a:spAutoFit/>
          </a:bodyPr>
          <a:lstStyle/>
          <a:p>
            <a:r>
              <a:rPr lang="pl-PL" sz="1350" dirty="0"/>
              <a:t>Źródło: gapminder.org</a:t>
            </a:r>
          </a:p>
        </p:txBody>
      </p:sp>
    </p:spTree>
    <p:extLst>
      <p:ext uri="{BB962C8B-B14F-4D97-AF65-F5344CB8AC3E}">
        <p14:creationId xmlns:p14="http://schemas.microsoft.com/office/powerpoint/2010/main" val="191643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7FB885F5-E84B-4BB7-A63F-880ABA09AF2D}"/>
              </a:ext>
            </a:extLst>
          </p:cNvPr>
          <p:cNvSpPr>
            <a:spLocks noGrp="1"/>
          </p:cNvSpPr>
          <p:nvPr>
            <p:ph type="title"/>
          </p:nvPr>
        </p:nvSpPr>
        <p:spPr>
          <a:xfrm>
            <a:off x="672643" y="348165"/>
            <a:ext cx="7992000" cy="359100"/>
          </a:xfrm>
        </p:spPr>
        <p:txBody>
          <a:bodyPr>
            <a:noAutofit/>
          </a:bodyPr>
          <a:lstStyle/>
          <a:p>
            <a:pPr algn="ctr"/>
            <a:r>
              <a:rPr lang="pl-PL" sz="2400" i="1" dirty="0"/>
              <a:t>AI </a:t>
            </a:r>
            <a:r>
              <a:rPr lang="pl-PL" sz="2400" i="1" dirty="0" err="1"/>
              <a:t>timelines</a:t>
            </a:r>
            <a:r>
              <a:rPr lang="pl-PL" sz="2400" dirty="0"/>
              <a:t>: jak daleko jesteśmy od AGI?</a:t>
            </a:r>
          </a:p>
        </p:txBody>
      </p:sp>
      <p:sp>
        <p:nvSpPr>
          <p:cNvPr id="4" name="Symbol zastępczy zawartości 3">
            <a:extLst>
              <a:ext uri="{FF2B5EF4-FFF2-40B4-BE49-F238E27FC236}">
                <a16:creationId xmlns:a16="http://schemas.microsoft.com/office/drawing/2014/main" id="{58F2E236-9EE1-486C-A649-D989CAFFB04E}"/>
              </a:ext>
            </a:extLst>
          </p:cNvPr>
          <p:cNvSpPr>
            <a:spLocks noGrp="1"/>
          </p:cNvSpPr>
          <p:nvPr>
            <p:ph sz="quarter" idx="22"/>
          </p:nvPr>
        </p:nvSpPr>
        <p:spPr>
          <a:xfrm>
            <a:off x="576000" y="999805"/>
            <a:ext cx="7992000" cy="3543998"/>
          </a:xfrm>
        </p:spPr>
        <p:txBody>
          <a:bodyPr/>
          <a:lstStyle/>
          <a:p>
            <a:r>
              <a:rPr lang="pl-PL" dirty="0" err="1"/>
              <a:t>OpenAI</a:t>
            </a:r>
            <a:r>
              <a:rPr lang="pl-PL" dirty="0"/>
              <a:t> (2023): ``</a:t>
            </a:r>
            <a:r>
              <a:rPr lang="en-US" dirty="0"/>
              <a:t>While superintelligence seems far off now, we believe it could arrive this decade</a:t>
            </a:r>
            <a:r>
              <a:rPr lang="pl-PL" dirty="0"/>
              <a:t>” (do</a:t>
            </a:r>
            <a:r>
              <a:rPr lang="pl-PL" dirty="0">
                <a:solidFill>
                  <a:srgbClr val="FF0000"/>
                </a:solidFill>
              </a:rPr>
              <a:t> 2030</a:t>
            </a:r>
            <a:r>
              <a:rPr lang="pl-PL" dirty="0"/>
              <a:t>)</a:t>
            </a:r>
            <a:r>
              <a:rPr lang="en-US" dirty="0"/>
              <a:t>.</a:t>
            </a:r>
            <a:endParaRPr lang="pl-PL" dirty="0"/>
          </a:p>
          <a:p>
            <a:r>
              <a:rPr lang="pl-PL" dirty="0" err="1"/>
              <a:t>Aschenbrenner</a:t>
            </a:r>
            <a:r>
              <a:rPr lang="pl-PL" dirty="0"/>
              <a:t> (2024), </a:t>
            </a:r>
            <a:r>
              <a:rPr lang="pl-PL" dirty="0" err="1"/>
              <a:t>Kokotajlo</a:t>
            </a:r>
            <a:r>
              <a:rPr lang="pl-PL" dirty="0"/>
              <a:t> et al. (2025): </a:t>
            </a:r>
            <a:r>
              <a:rPr lang="pl-PL" dirty="0">
                <a:solidFill>
                  <a:srgbClr val="FF0000"/>
                </a:solidFill>
              </a:rPr>
              <a:t>~2027</a:t>
            </a:r>
          </a:p>
          <a:p>
            <a:r>
              <a:rPr lang="pl-PL" dirty="0" err="1"/>
              <a:t>EpochAI</a:t>
            </a:r>
            <a:r>
              <a:rPr lang="pl-PL" dirty="0"/>
              <a:t> (2024), </a:t>
            </a:r>
            <a:r>
              <a:rPr lang="pl-PL" dirty="0">
                <a:solidFill>
                  <a:srgbClr val="FF0000"/>
                </a:solidFill>
              </a:rPr>
              <a:t>~2033 </a:t>
            </a:r>
          </a:p>
          <a:p>
            <a:r>
              <a:rPr lang="pl-PL" dirty="0" err="1"/>
              <a:t>Cotra</a:t>
            </a:r>
            <a:r>
              <a:rPr lang="pl-PL" dirty="0"/>
              <a:t> (2022), </a:t>
            </a:r>
            <a:r>
              <a:rPr lang="pl-PL" dirty="0">
                <a:solidFill>
                  <a:srgbClr val="FF0000"/>
                </a:solidFill>
              </a:rPr>
              <a:t>~2040</a:t>
            </a:r>
          </a:p>
          <a:p>
            <a:endParaRPr lang="pl-PL" dirty="0"/>
          </a:p>
          <a:p>
            <a:pPr lvl="1"/>
            <a:endParaRPr lang="pl-PL" dirty="0"/>
          </a:p>
        </p:txBody>
      </p:sp>
      <p:pic>
        <p:nvPicPr>
          <p:cNvPr id="9" name="Obraz 8">
            <a:extLst>
              <a:ext uri="{FF2B5EF4-FFF2-40B4-BE49-F238E27FC236}">
                <a16:creationId xmlns:a16="http://schemas.microsoft.com/office/drawing/2014/main" id="{F9ADA03F-A059-3760-FE89-CB5B68D4C642}"/>
              </a:ext>
            </a:extLst>
          </p:cNvPr>
          <p:cNvPicPr>
            <a:picLocks noChangeAspect="1"/>
          </p:cNvPicPr>
          <p:nvPr/>
        </p:nvPicPr>
        <p:blipFill>
          <a:blip r:embed="rId2"/>
          <a:stretch>
            <a:fillRect/>
          </a:stretch>
        </p:blipFill>
        <p:spPr>
          <a:xfrm>
            <a:off x="1837319" y="2571750"/>
            <a:ext cx="5662647" cy="2448227"/>
          </a:xfrm>
          <a:prstGeom prst="rect">
            <a:avLst/>
          </a:prstGeom>
        </p:spPr>
      </p:pic>
    </p:spTree>
    <p:extLst>
      <p:ext uri="{BB962C8B-B14F-4D97-AF65-F5344CB8AC3E}">
        <p14:creationId xmlns:p14="http://schemas.microsoft.com/office/powerpoint/2010/main" val="486372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22D7D-1203-FCAC-E3D8-5895D3E6686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1A8858B-C35C-276F-27EF-AE1E9603B4E1}"/>
              </a:ext>
            </a:extLst>
          </p:cNvPr>
          <p:cNvSpPr>
            <a:spLocks noGrp="1"/>
          </p:cNvSpPr>
          <p:nvPr>
            <p:ph type="ctrTitle"/>
          </p:nvPr>
        </p:nvSpPr>
        <p:spPr/>
        <p:txBody>
          <a:bodyPr/>
          <a:lstStyle/>
          <a:p>
            <a:r>
              <a:rPr lang="pl-PL" dirty="0"/>
              <a:t>Perspektywa świata z AGI</a:t>
            </a:r>
          </a:p>
        </p:txBody>
      </p:sp>
    </p:spTree>
    <p:extLst>
      <p:ext uri="{BB962C8B-B14F-4D97-AF65-F5344CB8AC3E}">
        <p14:creationId xmlns:p14="http://schemas.microsoft.com/office/powerpoint/2010/main" val="131522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7FB885F5-E84B-4BB7-A63F-880ABA09AF2D}"/>
              </a:ext>
            </a:extLst>
          </p:cNvPr>
          <p:cNvSpPr>
            <a:spLocks noGrp="1"/>
          </p:cNvSpPr>
          <p:nvPr>
            <p:ph type="title"/>
          </p:nvPr>
        </p:nvSpPr>
        <p:spPr>
          <a:xfrm>
            <a:off x="275063" y="468450"/>
            <a:ext cx="8631044" cy="359100"/>
          </a:xfrm>
        </p:spPr>
        <p:txBody>
          <a:bodyPr>
            <a:noAutofit/>
          </a:bodyPr>
          <a:lstStyle/>
          <a:p>
            <a:pPr algn="ctr"/>
            <a:r>
              <a:rPr lang="pl-PL" sz="2400" dirty="0"/>
              <a:t>Konsekwencje AGI wykroczą daleko poza gospodarkę </a:t>
            </a:r>
          </a:p>
        </p:txBody>
      </p:sp>
      <p:sp>
        <p:nvSpPr>
          <p:cNvPr id="4" name="Symbol zastępczy zawartości 3">
            <a:extLst>
              <a:ext uri="{FF2B5EF4-FFF2-40B4-BE49-F238E27FC236}">
                <a16:creationId xmlns:a16="http://schemas.microsoft.com/office/drawing/2014/main" id="{58F2E236-9EE1-486C-A649-D989CAFFB04E}"/>
              </a:ext>
            </a:extLst>
          </p:cNvPr>
          <p:cNvSpPr>
            <a:spLocks noGrp="1"/>
          </p:cNvSpPr>
          <p:nvPr>
            <p:ph sz="quarter" idx="22"/>
          </p:nvPr>
        </p:nvSpPr>
        <p:spPr>
          <a:xfrm>
            <a:off x="576000" y="1131052"/>
            <a:ext cx="7992000" cy="3543998"/>
          </a:xfrm>
        </p:spPr>
        <p:txBody>
          <a:bodyPr/>
          <a:lstStyle/>
          <a:p>
            <a:r>
              <a:rPr lang="pl-PL" sz="1600" b="1" dirty="0"/>
              <a:t>Nadludzka AGI spowoduje głębokie transformacje w świecie</a:t>
            </a:r>
          </a:p>
          <a:p>
            <a:pPr lvl="1"/>
            <a:r>
              <a:rPr lang="pl-PL" sz="1400" dirty="0"/>
              <a:t>Pełna automatyzacja pracy</a:t>
            </a:r>
          </a:p>
          <a:p>
            <a:pPr lvl="1"/>
            <a:r>
              <a:rPr lang="pl-PL" sz="1400" dirty="0"/>
              <a:t>Przejęcie procesów decyzyjnych - </a:t>
            </a:r>
            <a:r>
              <a:rPr lang="pl-PL" sz="1400" i="1" dirty="0">
                <a:solidFill>
                  <a:srgbClr val="FF0000"/>
                </a:solidFill>
              </a:rPr>
              <a:t>AI </a:t>
            </a:r>
            <a:r>
              <a:rPr lang="pl-PL" sz="1400" i="1" dirty="0" err="1">
                <a:solidFill>
                  <a:srgbClr val="FF0000"/>
                </a:solidFill>
              </a:rPr>
              <a:t>takeover</a:t>
            </a:r>
            <a:endParaRPr lang="pl-PL" sz="1400" i="1" dirty="0">
              <a:solidFill>
                <a:srgbClr val="FF0000"/>
              </a:solidFill>
            </a:endParaRPr>
          </a:p>
          <a:p>
            <a:pPr lvl="1"/>
            <a:r>
              <a:rPr lang="pl-PL" sz="1400" dirty="0"/>
              <a:t>Problem zgodności celów (</a:t>
            </a:r>
            <a:r>
              <a:rPr lang="pl-PL" sz="1400" i="1" dirty="0" err="1">
                <a:solidFill>
                  <a:srgbClr val="FF0000"/>
                </a:solidFill>
              </a:rPr>
              <a:t>alignment</a:t>
            </a:r>
            <a:r>
              <a:rPr lang="pl-PL" sz="1400" i="1" dirty="0">
                <a:solidFill>
                  <a:srgbClr val="FF0000"/>
                </a:solidFill>
              </a:rPr>
              <a:t> problem</a:t>
            </a:r>
            <a:r>
              <a:rPr lang="pl-PL" sz="1400" dirty="0"/>
              <a:t>)</a:t>
            </a:r>
            <a:r>
              <a:rPr lang="pl-PL" sz="1400" b="1" dirty="0"/>
              <a:t> </a:t>
            </a:r>
            <a:r>
              <a:rPr lang="pl-PL" sz="1400" dirty="0"/>
              <a:t>– czy AGI będzie służyć ludzkości?</a:t>
            </a:r>
            <a:endParaRPr lang="pl-PL" sz="1400" b="1" dirty="0"/>
          </a:p>
          <a:p>
            <a:pPr lvl="1"/>
            <a:r>
              <a:rPr lang="pl-PL" sz="1400" dirty="0"/>
              <a:t>AGI stanowi </a:t>
            </a:r>
            <a:r>
              <a:rPr lang="pl-PL" sz="1400" b="1" dirty="0"/>
              <a:t>zagrożenie egzystencjalne </a:t>
            </a:r>
            <a:r>
              <a:rPr lang="pl-PL" sz="1400" dirty="0"/>
              <a:t>dla ludzkości</a:t>
            </a:r>
            <a:endParaRPr lang="pl-PL" sz="1400" b="1" dirty="0"/>
          </a:p>
          <a:p>
            <a:r>
              <a:rPr lang="pl-PL" sz="1600" b="1" dirty="0"/>
              <a:t>Wyścig w stronę AGI</a:t>
            </a:r>
          </a:p>
          <a:p>
            <a:pPr lvl="1"/>
            <a:r>
              <a:rPr lang="pl-PL" sz="1400" dirty="0"/>
              <a:t>Ogromny potencjał AGI (zyski, władza, kontrola)</a:t>
            </a:r>
          </a:p>
          <a:p>
            <a:pPr lvl="1"/>
            <a:r>
              <a:rPr lang="pl-PL" sz="1400" dirty="0"/>
              <a:t>Skoncentrowane korzyści, rozproszone straty</a:t>
            </a:r>
          </a:p>
          <a:p>
            <a:pPr lvl="1"/>
            <a:r>
              <a:rPr lang="pl-PL" sz="1400" dirty="0"/>
              <a:t>Niemal brak regulacji (wyjątek: EU AI </a:t>
            </a:r>
            <a:r>
              <a:rPr lang="pl-PL" sz="1400" dirty="0" err="1"/>
              <a:t>Act</a:t>
            </a:r>
            <a:r>
              <a:rPr lang="pl-PL" sz="1400" dirty="0"/>
              <a:t>)</a:t>
            </a:r>
          </a:p>
          <a:p>
            <a:pPr lvl="1"/>
            <a:r>
              <a:rPr lang="pl-PL" sz="1400" dirty="0"/>
              <a:t>„Inni też się ścigają!”</a:t>
            </a:r>
            <a:endParaRPr lang="pl-PL" sz="1400" b="1" dirty="0"/>
          </a:p>
          <a:p>
            <a:r>
              <a:rPr lang="pl-PL" sz="1600" b="1" dirty="0"/>
              <a:t>Istniejące modele generatywnej AI już wykazują pewne emergentne własności</a:t>
            </a:r>
          </a:p>
          <a:p>
            <a:pPr lvl="1"/>
            <a:r>
              <a:rPr lang="pl-PL" sz="1400" dirty="0"/>
              <a:t>Ogólność</a:t>
            </a:r>
          </a:p>
          <a:p>
            <a:pPr lvl="1"/>
            <a:r>
              <a:rPr lang="pl-PL" sz="1400" dirty="0"/>
              <a:t>Teoria umysłu, umiejętności manipulacji i podstępu (m.in. test Turinga)</a:t>
            </a:r>
          </a:p>
          <a:p>
            <a:pPr lvl="1"/>
            <a:r>
              <a:rPr lang="pl-PL" sz="1400" dirty="0"/>
              <a:t>Spójne preferencje</a:t>
            </a:r>
          </a:p>
        </p:txBody>
      </p:sp>
    </p:spTree>
    <p:extLst>
      <p:ext uri="{BB962C8B-B14F-4D97-AF65-F5344CB8AC3E}">
        <p14:creationId xmlns:p14="http://schemas.microsoft.com/office/powerpoint/2010/main" val="126321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BBE3E-8B3C-7D49-1C97-ACCB84DD51D7}"/>
              </a:ext>
            </a:extLst>
          </p:cNvPr>
          <p:cNvSpPr>
            <a:spLocks noGrp="1"/>
          </p:cNvSpPr>
          <p:nvPr>
            <p:ph type="title"/>
          </p:nvPr>
        </p:nvSpPr>
        <p:spPr/>
        <p:txBody>
          <a:bodyPr>
            <a:normAutofit/>
          </a:bodyPr>
          <a:lstStyle/>
          <a:p>
            <a:pPr algn="ctr"/>
            <a:r>
              <a:rPr lang="pl-PL" sz="2400" i="1" dirty="0"/>
              <a:t>p(</a:t>
            </a:r>
            <a:r>
              <a:rPr lang="pl-PL" sz="2400" i="1" dirty="0" err="1"/>
              <a:t>doom</a:t>
            </a:r>
            <a:r>
              <a:rPr lang="pl-PL" sz="2400" i="1" dirty="0"/>
              <a:t>)</a:t>
            </a:r>
            <a:r>
              <a:rPr lang="pl-PL" sz="2400" dirty="0"/>
              <a:t>: zagrożenie egzystencjalne ze strony AGI</a:t>
            </a:r>
          </a:p>
        </p:txBody>
      </p:sp>
      <p:sp>
        <p:nvSpPr>
          <p:cNvPr id="3" name="Symbol zastępczy zawartości 2">
            <a:extLst>
              <a:ext uri="{FF2B5EF4-FFF2-40B4-BE49-F238E27FC236}">
                <a16:creationId xmlns:a16="http://schemas.microsoft.com/office/drawing/2014/main" id="{FA3C6CAF-A90D-1F5F-9D07-C661E14ACC15}"/>
              </a:ext>
            </a:extLst>
          </p:cNvPr>
          <p:cNvSpPr>
            <a:spLocks noGrp="1"/>
          </p:cNvSpPr>
          <p:nvPr>
            <p:ph idx="1"/>
          </p:nvPr>
        </p:nvSpPr>
        <p:spPr/>
        <p:txBody>
          <a:bodyPr/>
          <a:lstStyle/>
          <a:p>
            <a:pPr marL="0" indent="0">
              <a:buNone/>
            </a:pPr>
            <a:r>
              <a:rPr lang="en-US" b="1" dirty="0"/>
              <a:t>“</a:t>
            </a:r>
            <a:r>
              <a:rPr lang="pl-PL" b="1" dirty="0"/>
              <a:t>Jakie jest Twoje</a:t>
            </a:r>
            <a:r>
              <a:rPr lang="en-US" b="1" dirty="0"/>
              <a:t> </a:t>
            </a:r>
            <a:r>
              <a:rPr lang="en-US" i="1" dirty="0">
                <a:solidFill>
                  <a:srgbClr val="FF0000"/>
                </a:solidFill>
              </a:rPr>
              <a:t>p</a:t>
            </a:r>
            <a:r>
              <a:rPr lang="en-US" dirty="0">
                <a:solidFill>
                  <a:srgbClr val="FF0000"/>
                </a:solidFill>
              </a:rPr>
              <a:t>(</a:t>
            </a:r>
            <a:r>
              <a:rPr lang="en-US" i="1" dirty="0">
                <a:solidFill>
                  <a:srgbClr val="FF0000"/>
                </a:solidFill>
              </a:rPr>
              <a:t>doom</a:t>
            </a:r>
            <a:r>
              <a:rPr lang="en-US" dirty="0">
                <a:solidFill>
                  <a:srgbClr val="FF0000"/>
                </a:solidFill>
              </a:rPr>
              <a:t>)</a:t>
            </a:r>
            <a:r>
              <a:rPr lang="en-US" b="1" dirty="0"/>
              <a:t>?”</a:t>
            </a:r>
          </a:p>
          <a:p>
            <a:r>
              <a:rPr lang="pl-PL" dirty="0"/>
              <a:t>∼ 0%: </a:t>
            </a:r>
            <a:r>
              <a:rPr lang="pl-PL" dirty="0" err="1"/>
              <a:t>Yann</a:t>
            </a:r>
            <a:r>
              <a:rPr lang="pl-PL" dirty="0"/>
              <a:t> </a:t>
            </a:r>
            <a:r>
              <a:rPr lang="pl-PL" dirty="0" err="1"/>
              <a:t>LeCun</a:t>
            </a:r>
            <a:endParaRPr lang="pl-PL" dirty="0"/>
          </a:p>
          <a:p>
            <a:r>
              <a:rPr lang="pl-PL" dirty="0"/>
              <a:t>∼ 20%: </a:t>
            </a:r>
            <a:r>
              <a:rPr lang="pl-PL" dirty="0" err="1"/>
              <a:t>Yoshua</a:t>
            </a:r>
            <a:r>
              <a:rPr lang="pl-PL" dirty="0"/>
              <a:t> </a:t>
            </a:r>
            <a:r>
              <a:rPr lang="pl-PL" dirty="0" err="1"/>
              <a:t>Bengio</a:t>
            </a:r>
            <a:endParaRPr lang="pl-PL" dirty="0"/>
          </a:p>
          <a:p>
            <a:r>
              <a:rPr lang="it-IT" dirty="0"/>
              <a:t>∼ 50%: Geoffrey Hinton, Paul Christiano</a:t>
            </a:r>
          </a:p>
          <a:p>
            <a:r>
              <a:rPr lang="nl-NL" dirty="0"/>
              <a:t>∼ 80%: Dan Hendrycks, Daniel Kokotajlo</a:t>
            </a:r>
          </a:p>
          <a:p>
            <a:r>
              <a:rPr lang="pl-PL" dirty="0"/>
              <a:t>∼ 100%: </a:t>
            </a:r>
            <a:r>
              <a:rPr lang="pl-PL" dirty="0" err="1"/>
              <a:t>Eliezer</a:t>
            </a:r>
            <a:r>
              <a:rPr lang="pl-PL" dirty="0"/>
              <a:t> </a:t>
            </a:r>
            <a:r>
              <a:rPr lang="pl-PL" dirty="0" err="1"/>
              <a:t>Yudkowsky</a:t>
            </a:r>
            <a:r>
              <a:rPr lang="pl-PL" dirty="0"/>
              <a:t>, Roman </a:t>
            </a:r>
            <a:r>
              <a:rPr lang="pl-PL" dirty="0" err="1"/>
              <a:t>Yampolskiy</a:t>
            </a:r>
            <a:endParaRPr lang="pl-PL" dirty="0"/>
          </a:p>
          <a:p>
            <a:endParaRPr lang="pl-PL" dirty="0"/>
          </a:p>
          <a:p>
            <a:pPr marL="0" indent="0">
              <a:buNone/>
            </a:pPr>
            <a:r>
              <a:rPr lang="pl-PL" b="1" dirty="0"/>
              <a:t>Liderzy branży AI też to przyznają:</a:t>
            </a:r>
          </a:p>
          <a:p>
            <a:r>
              <a:rPr lang="pl-PL" dirty="0"/>
              <a:t>10 − 25%: Sam Altman (</a:t>
            </a:r>
            <a:r>
              <a:rPr lang="pl-PL" dirty="0" err="1"/>
              <a:t>OpenAI</a:t>
            </a:r>
            <a:r>
              <a:rPr lang="pl-PL" dirty="0"/>
              <a:t>), Dario </a:t>
            </a:r>
            <a:r>
              <a:rPr lang="pl-PL" dirty="0" err="1"/>
              <a:t>Amodei</a:t>
            </a:r>
            <a:r>
              <a:rPr lang="pl-PL" dirty="0"/>
              <a:t> </a:t>
            </a:r>
          </a:p>
          <a:p>
            <a:pPr marL="0" indent="0">
              <a:buNone/>
            </a:pPr>
            <a:r>
              <a:rPr lang="pl-PL" dirty="0"/>
              <a:t>	(</a:t>
            </a:r>
            <a:r>
              <a:rPr lang="pl-PL" dirty="0" err="1"/>
              <a:t>Anthropic</a:t>
            </a:r>
            <a:r>
              <a:rPr lang="pl-PL" dirty="0"/>
              <a:t>), </a:t>
            </a:r>
            <a:r>
              <a:rPr lang="pl-PL" dirty="0" err="1"/>
              <a:t>Elon</a:t>
            </a:r>
            <a:r>
              <a:rPr lang="pl-PL" dirty="0"/>
              <a:t> </a:t>
            </a:r>
            <a:r>
              <a:rPr lang="pl-PL" dirty="0" err="1"/>
              <a:t>Musk</a:t>
            </a:r>
            <a:r>
              <a:rPr lang="pl-PL" dirty="0"/>
              <a:t> (</a:t>
            </a:r>
            <a:r>
              <a:rPr lang="pl-PL" dirty="0" err="1"/>
              <a:t>xAI</a:t>
            </a:r>
            <a:r>
              <a:rPr lang="pl-PL" dirty="0"/>
              <a:t>)</a:t>
            </a:r>
          </a:p>
          <a:p>
            <a:r>
              <a:rPr lang="nn-NO" dirty="0"/>
              <a:t>5 − 50%: Shane Legg (Google DeepMind)</a:t>
            </a:r>
            <a:endParaRPr lang="pl-PL" dirty="0"/>
          </a:p>
        </p:txBody>
      </p:sp>
      <p:sp>
        <p:nvSpPr>
          <p:cNvPr id="4" name="Symbol zastępczy stopki 3">
            <a:extLst>
              <a:ext uri="{FF2B5EF4-FFF2-40B4-BE49-F238E27FC236}">
                <a16:creationId xmlns:a16="http://schemas.microsoft.com/office/drawing/2014/main" id="{286EB578-BDF3-DBE0-C0AB-3D458629C5C9}"/>
              </a:ext>
            </a:extLst>
          </p:cNvPr>
          <p:cNvSpPr>
            <a:spLocks noGrp="1"/>
          </p:cNvSpPr>
          <p:nvPr>
            <p:ph type="ftr" sz="quarter" idx="11"/>
          </p:nvPr>
        </p:nvSpPr>
        <p:spPr/>
        <p:txBody>
          <a:bodyPr/>
          <a:lstStyle/>
          <a:p>
            <a:r>
              <a:rPr lang="pl-PL" dirty="0"/>
              <a:t> </a:t>
            </a:r>
          </a:p>
        </p:txBody>
      </p:sp>
      <p:pic>
        <p:nvPicPr>
          <p:cNvPr id="5" name="Picture 2">
            <a:extLst>
              <a:ext uri="{FF2B5EF4-FFF2-40B4-BE49-F238E27FC236}">
                <a16:creationId xmlns:a16="http://schemas.microsoft.com/office/drawing/2014/main" id="{45C14FDC-0C5A-726F-D16E-7DBB0624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75" y="985294"/>
            <a:ext cx="2230325" cy="345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25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5BC6C7-D296-8447-19B2-8732F6C5BAA6}"/>
              </a:ext>
            </a:extLst>
          </p:cNvPr>
          <p:cNvSpPr>
            <a:spLocks noGrp="1"/>
          </p:cNvSpPr>
          <p:nvPr>
            <p:ph type="title"/>
          </p:nvPr>
        </p:nvSpPr>
        <p:spPr/>
        <p:txBody>
          <a:bodyPr>
            <a:normAutofit/>
          </a:bodyPr>
          <a:lstStyle/>
          <a:p>
            <a:pPr algn="ctr"/>
            <a:r>
              <a:rPr lang="pl-PL" sz="2400" dirty="0"/>
              <a:t>Dlaczego AGI to zagrożenie egzystencjalne?</a:t>
            </a:r>
          </a:p>
        </p:txBody>
      </p:sp>
      <p:sp>
        <p:nvSpPr>
          <p:cNvPr id="3" name="Symbol zastępczy zawartości 2">
            <a:extLst>
              <a:ext uri="{FF2B5EF4-FFF2-40B4-BE49-F238E27FC236}">
                <a16:creationId xmlns:a16="http://schemas.microsoft.com/office/drawing/2014/main" id="{8B824B74-A4CE-4F39-16AF-AA2884BCA3F7}"/>
              </a:ext>
            </a:extLst>
          </p:cNvPr>
          <p:cNvSpPr>
            <a:spLocks noGrp="1"/>
          </p:cNvSpPr>
          <p:nvPr>
            <p:ph idx="1"/>
          </p:nvPr>
        </p:nvSpPr>
        <p:spPr>
          <a:xfrm>
            <a:off x="918000" y="1208024"/>
            <a:ext cx="7768800" cy="3565420"/>
          </a:xfrm>
        </p:spPr>
        <p:txBody>
          <a:bodyPr>
            <a:normAutofit/>
          </a:bodyPr>
          <a:lstStyle/>
          <a:p>
            <a:pPr marL="0" indent="0">
              <a:buNone/>
            </a:pPr>
            <a:r>
              <a:rPr lang="pl-PL" b="1" dirty="0"/>
              <a:t>1. </a:t>
            </a:r>
            <a:r>
              <a:rPr lang="en-US" b="1" dirty="0"/>
              <a:t>“Moloch”</a:t>
            </a:r>
            <a:r>
              <a:rPr lang="pl-PL" b="1" dirty="0"/>
              <a:t> </a:t>
            </a:r>
            <a:r>
              <a:rPr lang="pl-PL" dirty="0"/>
              <a:t>sprzyja </a:t>
            </a:r>
            <a:r>
              <a:rPr lang="pl-PL" i="1" dirty="0">
                <a:solidFill>
                  <a:srgbClr val="FF0000"/>
                </a:solidFill>
              </a:rPr>
              <a:t>AI </a:t>
            </a:r>
            <a:r>
              <a:rPr lang="pl-PL" i="1" dirty="0" err="1">
                <a:solidFill>
                  <a:srgbClr val="FF0000"/>
                </a:solidFill>
              </a:rPr>
              <a:t>takeover</a:t>
            </a:r>
            <a:r>
              <a:rPr lang="en-US" dirty="0"/>
              <a:t>: </a:t>
            </a:r>
            <a:r>
              <a:rPr lang="pl-PL" dirty="0"/>
              <a:t>bodźce ekonomiczne i presja konkurencyjna, by automatyzować i przekazywać moc podejmowania decyzji</a:t>
            </a:r>
            <a:endParaRPr lang="en-US" dirty="0"/>
          </a:p>
          <a:p>
            <a:r>
              <a:rPr lang="pl-PL" dirty="0"/>
              <a:t>Decyzje człowieka często są rozwojowym „wąskim gardłem”</a:t>
            </a:r>
            <a:endParaRPr lang="en-US" dirty="0"/>
          </a:p>
          <a:p>
            <a:r>
              <a:rPr lang="pl-PL" dirty="0"/>
              <a:t>Największe korzyści są osiągane w momencie pełnej automatyzacji (Growiec, 2022)</a:t>
            </a:r>
          </a:p>
          <a:p>
            <a:r>
              <a:rPr lang="pl-PL" dirty="0"/>
              <a:t>Wtedy ludzie stają się </a:t>
            </a:r>
            <a:r>
              <a:rPr lang="pl-PL" b="1" dirty="0"/>
              <a:t>substytucyjni</a:t>
            </a:r>
            <a:r>
              <a:rPr lang="pl-PL" dirty="0"/>
              <a:t> względem maszyn</a:t>
            </a:r>
          </a:p>
          <a:p>
            <a:pPr marL="0" indent="0">
              <a:buNone/>
            </a:pPr>
            <a:endParaRPr lang="pl-PL" dirty="0"/>
          </a:p>
          <a:p>
            <a:pPr marL="0" indent="0">
              <a:buNone/>
            </a:pPr>
            <a:r>
              <a:rPr lang="pl-PL" dirty="0"/>
              <a:t>2. Powstawanie </a:t>
            </a:r>
            <a:r>
              <a:rPr lang="pl-PL" b="1" dirty="0"/>
              <a:t>celów i wartości</a:t>
            </a:r>
            <a:r>
              <a:rPr lang="pl-PL" dirty="0"/>
              <a:t> w AI</a:t>
            </a:r>
            <a:r>
              <a:rPr lang="en-US" dirty="0"/>
              <a:t> (Mazeika et al.,</a:t>
            </a:r>
            <a:r>
              <a:rPr lang="pl-PL" dirty="0"/>
              <a:t> 2025)</a:t>
            </a:r>
          </a:p>
          <a:p>
            <a:r>
              <a:rPr lang="pl-PL" dirty="0"/>
              <a:t>Konsekwencja presji optymalizacyjnej</a:t>
            </a:r>
          </a:p>
          <a:p>
            <a:r>
              <a:rPr lang="pl-PL" dirty="0"/>
              <a:t>Teza o zbieżności celów pomocniczych</a:t>
            </a:r>
            <a:r>
              <a:rPr lang="pl-PL" b="1" dirty="0"/>
              <a:t> </a:t>
            </a:r>
            <a:r>
              <a:rPr lang="pl-PL" dirty="0"/>
              <a:t>(</a:t>
            </a:r>
            <a:r>
              <a:rPr lang="pl-PL" dirty="0" err="1"/>
              <a:t>Bostrom</a:t>
            </a:r>
            <a:r>
              <a:rPr lang="pl-PL" dirty="0"/>
              <a:t>, 2014)</a:t>
            </a:r>
          </a:p>
        </p:txBody>
      </p:sp>
      <p:sp>
        <p:nvSpPr>
          <p:cNvPr id="4" name="Symbol zastępczy stopki 3">
            <a:extLst>
              <a:ext uri="{FF2B5EF4-FFF2-40B4-BE49-F238E27FC236}">
                <a16:creationId xmlns:a16="http://schemas.microsoft.com/office/drawing/2014/main" id="{443C0B75-D172-4A93-F4D5-5F886FC2260F}"/>
              </a:ext>
            </a:extLst>
          </p:cNvPr>
          <p:cNvSpPr>
            <a:spLocks noGrp="1"/>
          </p:cNvSpPr>
          <p:nvPr>
            <p:ph type="ftr" sz="quarter" idx="11"/>
          </p:nvPr>
        </p:nvSpPr>
        <p:spPr/>
        <p:txBody>
          <a:bodyPr/>
          <a:lstStyle/>
          <a:p>
            <a:r>
              <a:rPr lang="pl-PL" dirty="0"/>
              <a:t> </a:t>
            </a:r>
          </a:p>
        </p:txBody>
      </p:sp>
    </p:spTree>
    <p:extLst>
      <p:ext uri="{BB962C8B-B14F-4D97-AF65-F5344CB8AC3E}">
        <p14:creationId xmlns:p14="http://schemas.microsoft.com/office/powerpoint/2010/main" val="3165124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r>
              <a:rPr lang="pl-PL" dirty="0"/>
              <a:t> </a:t>
            </a:r>
          </a:p>
        </p:txBody>
      </p:sp>
      <p:sp>
        <p:nvSpPr>
          <p:cNvPr id="6" name="Tytuł 1"/>
          <p:cNvSpPr>
            <a:spLocks noGrp="1"/>
          </p:cNvSpPr>
          <p:nvPr>
            <p:ph type="title"/>
          </p:nvPr>
        </p:nvSpPr>
        <p:spPr/>
        <p:txBody>
          <a:bodyPr>
            <a:normAutofit/>
          </a:bodyPr>
          <a:lstStyle/>
          <a:p>
            <a:pPr algn="ctr"/>
            <a:r>
              <a:rPr lang="pl-PL" sz="2400" dirty="0"/>
              <a:t>Problem zgodności celów AGI (1)</a:t>
            </a:r>
          </a:p>
        </p:txBody>
      </p:sp>
      <p:sp>
        <p:nvSpPr>
          <p:cNvPr id="8" name="Prostokąt 7"/>
          <p:cNvSpPr/>
          <p:nvPr/>
        </p:nvSpPr>
        <p:spPr>
          <a:xfrm>
            <a:off x="457200" y="1275606"/>
            <a:ext cx="6096000" cy="3046988"/>
          </a:xfrm>
          <a:prstGeom prst="rect">
            <a:avLst/>
          </a:prstGeom>
        </p:spPr>
        <p:txBody>
          <a:bodyPr wrap="square">
            <a:spAutoFit/>
          </a:bodyPr>
          <a:lstStyle/>
          <a:p>
            <a:r>
              <a:rPr lang="pl-PL" sz="1600" b="1" dirty="0">
                <a:latin typeface="Open Sans Light" panose="020B0306030504020204" pitchFamily="34" charset="0"/>
                <a:ea typeface="Open Sans Light" panose="020B0306030504020204" pitchFamily="34" charset="0"/>
                <a:cs typeface="Open Sans Light" panose="020B0306030504020204" pitchFamily="34" charset="0"/>
              </a:rPr>
              <a:t>Teza o ortogonalności</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Każdy poziom inteligencji może zostać zaprzęgnięty do realizacji każdego celu</a:t>
            </a:r>
          </a:p>
          <a:p>
            <a:endParaRPr lang="pl-PL" sz="1600" b="1" dirty="0">
              <a:latin typeface="Open Sans Light" panose="020B0306030504020204" pitchFamily="34" charset="0"/>
              <a:ea typeface="Open Sans Light" panose="020B0306030504020204" pitchFamily="34" charset="0"/>
              <a:cs typeface="Open Sans Light" panose="020B0306030504020204" pitchFamily="34" charset="0"/>
            </a:endParaRPr>
          </a:p>
          <a:p>
            <a:r>
              <a:rPr lang="pl-PL" sz="1600" b="1" dirty="0">
                <a:latin typeface="Open Sans Light" panose="020B0306030504020204" pitchFamily="34" charset="0"/>
                <a:ea typeface="Open Sans Light" panose="020B0306030504020204" pitchFamily="34" charset="0"/>
                <a:cs typeface="Open Sans Light" panose="020B0306030504020204" pitchFamily="34" charset="0"/>
              </a:rPr>
              <a:t>Teza o zbieżności celów pomocniczych</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Niemal każdy końcowy cel wymaga równoczesnej realizacji     4 celów pomocniczych:</a:t>
            </a:r>
          </a:p>
          <a:p>
            <a:pPr marL="800100" lvl="1" indent="-342900">
              <a:buFont typeface="+mj-lt"/>
              <a:buAutoNum type="arabicPeriod"/>
            </a:pP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Przetrwanie</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 w tym utrzymanie funkcji celu bez zmian </a:t>
            </a:r>
          </a:p>
          <a:p>
            <a:pPr marL="800100" lvl="1" indent="-342900">
              <a:buFont typeface="+mj-lt"/>
              <a:buAutoNum type="arabicPeriod"/>
            </a:pP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Efektywność</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 w wykorzystywaniu dostępnych zasobów</a:t>
            </a:r>
          </a:p>
          <a:p>
            <a:pPr marL="800100" lvl="1" indent="-342900">
              <a:buFont typeface="+mj-lt"/>
              <a:buAutoNum type="arabicPeriod"/>
            </a:pP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Kreatywne poszukiwanie</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 nowych sposobów realizacji celu</a:t>
            </a:r>
          </a:p>
          <a:p>
            <a:pPr marL="800100" lvl="1" indent="-342900">
              <a:buFont typeface="+mj-lt"/>
              <a:buAutoNum type="arabicPeriod"/>
            </a:pP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Akumulacja zasobów</a:t>
            </a:r>
            <a:endParaRPr lang="pl-PL"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074" name="Picture 2">
            <a:extLst>
              <a:ext uri="{FF2B5EF4-FFF2-40B4-BE49-F238E27FC236}">
                <a16:creationId xmlns:a16="http://schemas.microsoft.com/office/drawing/2014/main" id="{BA772A7C-8A1C-A5CC-F1C4-AD38DFE7F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035437"/>
            <a:ext cx="2487498" cy="3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47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r>
              <a:rPr lang="pl-PL" dirty="0"/>
              <a:t> </a:t>
            </a:r>
          </a:p>
        </p:txBody>
      </p:sp>
      <p:sp>
        <p:nvSpPr>
          <p:cNvPr id="6" name="Tytuł 1"/>
          <p:cNvSpPr>
            <a:spLocks noGrp="1"/>
          </p:cNvSpPr>
          <p:nvPr>
            <p:ph type="title"/>
          </p:nvPr>
        </p:nvSpPr>
        <p:spPr/>
        <p:txBody>
          <a:bodyPr>
            <a:normAutofit/>
          </a:bodyPr>
          <a:lstStyle/>
          <a:p>
            <a:pPr algn="ctr"/>
            <a:r>
              <a:rPr lang="pl-PL" sz="2400" dirty="0"/>
              <a:t>Problem zgodności celów AGI (2)</a:t>
            </a:r>
          </a:p>
        </p:txBody>
      </p:sp>
      <p:sp>
        <p:nvSpPr>
          <p:cNvPr id="8" name="Prostokąt 7"/>
          <p:cNvSpPr/>
          <p:nvPr/>
        </p:nvSpPr>
        <p:spPr>
          <a:xfrm>
            <a:off x="457200" y="1022421"/>
            <a:ext cx="8234217" cy="3539430"/>
          </a:xfrm>
          <a:prstGeom prst="rect">
            <a:avLst/>
          </a:prstGeom>
        </p:spPr>
        <p:txBody>
          <a:bodyPr wrap="square">
            <a:spAutoFit/>
          </a:bodyPr>
          <a:lstStyle/>
          <a:p>
            <a:r>
              <a:rPr lang="pl-PL" sz="14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Jaka powinna być funkcja celu AGI, by była ona zgodna z długookresowym dobrostanem ludzkości?</a:t>
            </a:r>
          </a:p>
          <a:p>
            <a:endParaRPr lang="pl-PL" sz="1400" b="1"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AutoNum type="arabicPeriod"/>
            </a:pPr>
            <a:r>
              <a:rPr lang="pl-PL" sz="1400" b="1" dirty="0">
                <a:latin typeface="Open Sans Light" panose="020B0306030504020204" pitchFamily="34" charset="0"/>
                <a:ea typeface="Open Sans Light" panose="020B0306030504020204" pitchFamily="34" charset="0"/>
                <a:cs typeface="Open Sans Light" panose="020B0306030504020204" pitchFamily="34" charset="0"/>
              </a:rPr>
              <a:t>Zaprogramować funkcję celu wprost? </a:t>
            </a:r>
          </a:p>
          <a:p>
            <a:pPr marL="800100" lvl="1" indent="-34290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Ale my sami nie wiemy, czego chcemy!</a:t>
            </a:r>
          </a:p>
          <a:p>
            <a:pPr marL="800100" lvl="1" indent="-34290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Koncepcja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coherent</a:t>
            </a:r>
            <a:r>
              <a:rPr lang="pl-PL" sz="14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extrapolated</a:t>
            </a:r>
            <a:r>
              <a:rPr lang="pl-PL" sz="14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volition</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pl-PL" sz="1400" dirty="0" err="1">
                <a:latin typeface="Open Sans Light" panose="020B0306030504020204" pitchFamily="34" charset="0"/>
                <a:ea typeface="Open Sans Light" panose="020B0306030504020204" pitchFamily="34" charset="0"/>
                <a:cs typeface="Open Sans Light" panose="020B0306030504020204" pitchFamily="34" charset="0"/>
              </a:rPr>
              <a:t>Yudkowsky</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2004)</a:t>
            </a:r>
          </a:p>
          <a:p>
            <a:pPr lvl="1"/>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In poetic terms, our </a:t>
            </a: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coherent extrapolated volition</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is our wish if we knew more, thought </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faster, were more the people we wished we were, had grown up farther together; where </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 extrapolation converges rather than diverges, where our wishes cohere rather than </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interfere; extrapolated as we wish that extrapolated, interpreted as we wish that </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interpreted.</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buAutoNum type="arabicPeriod"/>
            </a:pPr>
            <a:r>
              <a:rPr lang="pl-PL" sz="1400" b="1" dirty="0">
                <a:latin typeface="Open Sans Light" panose="020B0306030504020204" pitchFamily="34" charset="0"/>
                <a:ea typeface="Open Sans Light" panose="020B0306030504020204" pitchFamily="34" charset="0"/>
                <a:cs typeface="Open Sans Light" panose="020B0306030504020204" pitchFamily="34" charset="0"/>
              </a:rPr>
              <a:t>Sprawić, żeby AGI sama się nauczyła funkcji celu?</a:t>
            </a:r>
          </a:p>
          <a:p>
            <a:pPr marL="742950" lvl="1" indent="-28575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Koncepcja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reinforcement</a:t>
            </a:r>
            <a:r>
              <a:rPr lang="pl-PL" sz="1400" i="1" dirty="0">
                <a:latin typeface="Open Sans Light" panose="020B0306030504020204" pitchFamily="34" charset="0"/>
                <a:ea typeface="Open Sans Light" panose="020B0306030504020204" pitchFamily="34" charset="0"/>
                <a:cs typeface="Open Sans Light" panose="020B0306030504020204" pitchFamily="34" charset="0"/>
              </a:rPr>
              <a:t> learning with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human</a:t>
            </a:r>
            <a:r>
              <a:rPr lang="pl-PL" sz="1400" i="1" dirty="0">
                <a:latin typeface="Open Sans Light" panose="020B0306030504020204" pitchFamily="34" charset="0"/>
                <a:ea typeface="Open Sans Light" panose="020B0306030504020204" pitchFamily="34" charset="0"/>
                <a:cs typeface="Open Sans Light" panose="020B0306030504020204" pitchFamily="34" charset="0"/>
              </a:rPr>
              <a:t> feedback</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a:t>
            </a:r>
            <a:r>
              <a:rPr lang="pl-PL" sz="1400" b="1" dirty="0">
                <a:latin typeface="Open Sans Light" panose="020B0306030504020204" pitchFamily="34" charset="0"/>
                <a:ea typeface="Open Sans Light" panose="020B0306030504020204" pitchFamily="34" charset="0"/>
                <a:cs typeface="Open Sans Light" panose="020B0306030504020204" pitchFamily="34" charset="0"/>
              </a:rPr>
              <a:t>RLHF)</a:t>
            </a:r>
          </a:p>
          <a:p>
            <a:pPr marL="1200150" lvl="2" indent="-28575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Ograniczony zakres i tempo, problemy z ekstrapolacją, znaczna niepewność</a:t>
            </a:r>
          </a:p>
          <a:p>
            <a:pPr marL="742950" lvl="1" indent="-28575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To może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reinforcement</a:t>
            </a:r>
            <a:r>
              <a:rPr lang="pl-PL" sz="1400" i="1" dirty="0">
                <a:latin typeface="Open Sans Light" panose="020B0306030504020204" pitchFamily="34" charset="0"/>
                <a:ea typeface="Open Sans Light" panose="020B0306030504020204" pitchFamily="34" charset="0"/>
                <a:cs typeface="Open Sans Light" panose="020B0306030504020204" pitchFamily="34" charset="0"/>
              </a:rPr>
              <a:t> learning with AI feedback?</a:t>
            </a:r>
          </a:p>
          <a:p>
            <a:pPr marL="1200150" lvl="2" indent="-28575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Dodatkowy moduł </a:t>
            </a:r>
            <a:r>
              <a:rPr lang="pl-PL" sz="1400" dirty="0" err="1">
                <a:latin typeface="Open Sans Light" panose="020B0306030504020204" pitchFamily="34" charset="0"/>
                <a:ea typeface="Open Sans Light" panose="020B0306030504020204" pitchFamily="34" charset="0"/>
                <a:cs typeface="Open Sans Light" panose="020B0306030504020204" pitchFamily="34" charset="0"/>
              </a:rPr>
              <a:t>ewaluatora</a:t>
            </a:r>
            <a:r>
              <a:rPr lang="pl-PL" sz="1400" dirty="0">
                <a:latin typeface="Open Sans Light" panose="020B0306030504020204" pitchFamily="34" charset="0"/>
                <a:ea typeface="Open Sans Light" panose="020B0306030504020204" pitchFamily="34" charset="0"/>
                <a:cs typeface="Open Sans Light" panose="020B0306030504020204" pitchFamily="34" charset="0"/>
              </a:rPr>
              <a:t>, oceniający efekty uczenia modułu głównego</a:t>
            </a:r>
          </a:p>
          <a:p>
            <a:pPr marL="1200150" lvl="2" indent="-285750">
              <a:buFont typeface="Arial" panose="020B0604020202020204" pitchFamily="34" charset="0"/>
              <a:buChar char="•"/>
            </a:pPr>
            <a:r>
              <a:rPr lang="pl-PL" sz="1400" dirty="0">
                <a:latin typeface="Open Sans Light" panose="020B0306030504020204" pitchFamily="34" charset="0"/>
                <a:ea typeface="Open Sans Light" panose="020B0306030504020204" pitchFamily="34" charset="0"/>
                <a:cs typeface="Open Sans Light" panose="020B0306030504020204" pitchFamily="34" charset="0"/>
              </a:rPr>
              <a:t>Problem: pozorna zgodność celów -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deceptive</a:t>
            </a:r>
            <a:r>
              <a:rPr lang="pl-PL" sz="14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400" i="1" dirty="0" err="1">
                <a:latin typeface="Open Sans Light" panose="020B0306030504020204" pitchFamily="34" charset="0"/>
                <a:ea typeface="Open Sans Light" panose="020B0306030504020204" pitchFamily="34" charset="0"/>
                <a:cs typeface="Open Sans Light" panose="020B0306030504020204" pitchFamily="34" charset="0"/>
              </a:rPr>
              <a:t>alignment</a:t>
            </a:r>
            <a:endParaRPr lang="pl-PL" sz="14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1018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r>
              <a:rPr lang="pl-PL" dirty="0"/>
              <a:t> </a:t>
            </a:r>
          </a:p>
        </p:txBody>
      </p:sp>
      <p:sp>
        <p:nvSpPr>
          <p:cNvPr id="6" name="Tytuł 1"/>
          <p:cNvSpPr>
            <a:spLocks noGrp="1"/>
          </p:cNvSpPr>
          <p:nvPr>
            <p:ph type="title"/>
          </p:nvPr>
        </p:nvSpPr>
        <p:spPr/>
        <p:txBody>
          <a:bodyPr>
            <a:normAutofit fontScale="90000"/>
          </a:bodyPr>
          <a:lstStyle/>
          <a:p>
            <a:pPr algn="ctr"/>
            <a:r>
              <a:rPr lang="pl-PL" sz="2400" i="1" dirty="0" err="1"/>
              <a:t>Doomers</a:t>
            </a:r>
            <a:r>
              <a:rPr lang="pl-PL" sz="2400" i="1" dirty="0"/>
              <a:t> vs. e/</a:t>
            </a:r>
            <a:r>
              <a:rPr lang="pl-PL" sz="2400" i="1" dirty="0" err="1"/>
              <a:t>accs</a:t>
            </a:r>
            <a:r>
              <a:rPr lang="pl-PL" sz="2400" dirty="0"/>
              <a:t>: </a:t>
            </a:r>
            <a:br>
              <a:rPr lang="pl-PL" sz="2400" dirty="0"/>
            </a:br>
            <a:r>
              <a:rPr lang="pl-PL" sz="2400" dirty="0"/>
              <a:t>AGI będzie filtrem w rozwoju cywilizacji</a:t>
            </a:r>
          </a:p>
        </p:txBody>
      </p:sp>
      <p:sp>
        <p:nvSpPr>
          <p:cNvPr id="8" name="Prostokąt 7"/>
          <p:cNvSpPr/>
          <p:nvPr/>
        </p:nvSpPr>
        <p:spPr>
          <a:xfrm>
            <a:off x="452583" y="1245445"/>
            <a:ext cx="8507288" cy="3293209"/>
          </a:xfrm>
          <a:prstGeom prst="rect">
            <a:avLst/>
          </a:prstGeom>
        </p:spPr>
        <p:txBody>
          <a:bodyPr wrap="square">
            <a:spAutoFit/>
          </a:bodyPr>
          <a:lstStyle/>
          <a:p>
            <a:r>
              <a:rPr lang="pl-PL" sz="16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Problem </a:t>
            </a:r>
            <a:r>
              <a:rPr lang="pl-PL" sz="1600" b="1" i="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AGI </a:t>
            </a:r>
            <a:r>
              <a:rPr lang="pl-PL" sz="1600" b="1" i="1" dirty="0" err="1">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alignment</a:t>
            </a:r>
            <a:r>
              <a:rPr lang="pl-PL" sz="16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może nie zostać rozwiązany na czas</a:t>
            </a:r>
            <a:r>
              <a:rPr lang="pl-PL" sz="16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t>
            </a:r>
            <a:r>
              <a:rPr lang="pl-PL" sz="1600" dirty="0" err="1">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Yudkowsky</a:t>
            </a: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2023)</a:t>
            </a:r>
            <a:endParaRPr lang="pl-PL" sz="16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AGI zbliża się szybko, w rozwoju AI działa prawo skalowania i dokonują się kolejne przełomy kompetencyjne</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Obecna nadzieja branży to </a:t>
            </a:r>
            <a:r>
              <a:rPr lang="pl-PL" sz="1600" i="1" dirty="0" err="1">
                <a:latin typeface="Open Sans Light" panose="020B0306030504020204" pitchFamily="34" charset="0"/>
                <a:ea typeface="Open Sans Light" panose="020B0306030504020204" pitchFamily="34" charset="0"/>
                <a:cs typeface="Open Sans Light" panose="020B0306030504020204" pitchFamily="34" charset="0"/>
              </a:rPr>
              <a:t>scalable</a:t>
            </a:r>
            <a:r>
              <a:rPr lang="pl-PL"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600" i="1" dirty="0" err="1">
                <a:latin typeface="Open Sans Light" panose="020B0306030504020204" pitchFamily="34" charset="0"/>
                <a:ea typeface="Open Sans Light" panose="020B0306030504020204" pitchFamily="34" charset="0"/>
                <a:cs typeface="Open Sans Light" panose="020B0306030504020204" pitchFamily="34" charset="0"/>
              </a:rPr>
              <a:t>oversight</a:t>
            </a:r>
            <a:r>
              <a:rPr lang="pl-PL"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z wykorzystaniem </a:t>
            </a:r>
            <a:r>
              <a:rPr lang="pl-PL" sz="1600" i="1" dirty="0" err="1">
                <a:latin typeface="Open Sans Light" panose="020B0306030504020204" pitchFamily="34" charset="0"/>
                <a:ea typeface="Open Sans Light" panose="020B0306030504020204" pitchFamily="34" charset="0"/>
                <a:cs typeface="Open Sans Light" panose="020B0306030504020204" pitchFamily="34" charset="0"/>
              </a:rPr>
              <a:t>automated</a:t>
            </a:r>
            <a:r>
              <a:rPr lang="pl-PL" sz="1600" i="1" dirty="0">
                <a:latin typeface="Open Sans Light" panose="020B0306030504020204" pitchFamily="34" charset="0"/>
                <a:ea typeface="Open Sans Light" panose="020B0306030504020204" pitchFamily="34" charset="0"/>
                <a:cs typeface="Open Sans Light" panose="020B0306030504020204" pitchFamily="34" charset="0"/>
              </a:rPr>
              <a:t> AI </a:t>
            </a:r>
            <a:r>
              <a:rPr lang="pl-PL" sz="1600" i="1" dirty="0" err="1">
                <a:latin typeface="Open Sans Light" panose="020B0306030504020204" pitchFamily="34" charset="0"/>
                <a:ea typeface="Open Sans Light" panose="020B0306030504020204" pitchFamily="34" charset="0"/>
                <a:cs typeface="Open Sans Light" panose="020B0306030504020204" pitchFamily="34" charset="0"/>
              </a:rPr>
              <a:t>alignment</a:t>
            </a:r>
            <a:r>
              <a:rPr lang="pl-PL"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600" i="1" dirty="0" err="1">
                <a:latin typeface="Open Sans Light" panose="020B0306030504020204" pitchFamily="34" charset="0"/>
                <a:ea typeface="Open Sans Light" panose="020B0306030504020204" pitchFamily="34" charset="0"/>
                <a:cs typeface="Open Sans Light" panose="020B0306030504020204" pitchFamily="34" charset="0"/>
              </a:rPr>
              <a:t>researchers</a:t>
            </a:r>
            <a:endParaRPr lang="pl-PL" sz="1600" i="1"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pl-PL" sz="1600" b="1" dirty="0">
                <a:latin typeface="Open Sans Light" panose="020B0306030504020204" pitchFamily="34" charset="0"/>
                <a:ea typeface="Open Sans Light" panose="020B0306030504020204" pitchFamily="34" charset="0"/>
                <a:cs typeface="Open Sans Light" panose="020B0306030504020204" pitchFamily="34" charset="0"/>
              </a:rPr>
              <a:t>Nie zadziała też metoda prób i błędów</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 – pierwsza nieprzyjazna, nadludzka AGI może wymknąć się spod kontroli</a:t>
            </a:r>
          </a:p>
          <a:p>
            <a:pPr marL="285750" indent="-285750">
              <a:buFont typeface="Arial" panose="020B0604020202020204" pitchFamily="34" charset="0"/>
              <a:buChar char="•"/>
            </a:pPr>
            <a:endParaRPr lang="pl-PL"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AGI może wymknąć się spod kontroli człowieka</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Działania wyższej inteligencji są zasadniczo nie do przewidzenia przez niższą inteligencję</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AGI będzie akumulować wiedzę w tempie rzędy wielkości szybszym niż człowiek</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AGI nie pozwoli się wyłączyć czy przeprogramować</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AGI będzie dążyć do kontroli zasobów </a:t>
            </a:r>
          </a:p>
        </p:txBody>
      </p:sp>
    </p:spTree>
    <p:extLst>
      <p:ext uri="{BB962C8B-B14F-4D97-AF65-F5344CB8AC3E}">
        <p14:creationId xmlns:p14="http://schemas.microsoft.com/office/powerpoint/2010/main" val="494587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Obraz zawierający diagram, tekst, linia, Wykres&#10;&#10;Zawartość wygenerowana przez sztuczną inteligencję może być niepoprawna.">
            <a:extLst>
              <a:ext uri="{FF2B5EF4-FFF2-40B4-BE49-F238E27FC236}">
                <a16:creationId xmlns:a16="http://schemas.microsoft.com/office/drawing/2014/main" id="{640F1301-304D-07DA-5BD2-F8ED6085E13A}"/>
              </a:ext>
            </a:extLst>
          </p:cNvPr>
          <p:cNvPicPr>
            <a:picLocks noChangeAspect="1"/>
          </p:cNvPicPr>
          <p:nvPr/>
        </p:nvPicPr>
        <p:blipFill>
          <a:blip r:embed="rId2"/>
          <a:stretch>
            <a:fillRect/>
          </a:stretch>
        </p:blipFill>
        <p:spPr>
          <a:xfrm>
            <a:off x="160600" y="1008743"/>
            <a:ext cx="4079386" cy="3459843"/>
          </a:xfrm>
          <a:prstGeom prst="rect">
            <a:avLst/>
          </a:prstGeom>
        </p:spPr>
      </p:pic>
      <p:sp>
        <p:nvSpPr>
          <p:cNvPr id="2" name="Tytuł 1">
            <a:extLst>
              <a:ext uri="{FF2B5EF4-FFF2-40B4-BE49-F238E27FC236}">
                <a16:creationId xmlns:a16="http://schemas.microsoft.com/office/drawing/2014/main" id="{E4E76A4A-3176-3FE9-D427-0829975F0DF1}"/>
              </a:ext>
            </a:extLst>
          </p:cNvPr>
          <p:cNvSpPr>
            <a:spLocks noGrp="1"/>
          </p:cNvSpPr>
          <p:nvPr>
            <p:ph type="title"/>
          </p:nvPr>
        </p:nvSpPr>
        <p:spPr>
          <a:xfrm>
            <a:off x="856343" y="166495"/>
            <a:ext cx="7431314" cy="675334"/>
          </a:xfrm>
        </p:spPr>
        <p:txBody>
          <a:bodyPr>
            <a:noAutofit/>
          </a:bodyPr>
          <a:lstStyle/>
          <a:p>
            <a:pPr algn="ctr"/>
            <a:r>
              <a:rPr lang="pl-PL" sz="2400" dirty="0"/>
              <a:t>Czy TAI/AGI przejmie kontrolę? </a:t>
            </a:r>
            <a:br>
              <a:rPr lang="pl-PL" sz="2400" dirty="0"/>
            </a:br>
            <a:r>
              <a:rPr lang="pl-PL" sz="2400" dirty="0"/>
              <a:t>I czy będzie przyjazna ludzkości?</a:t>
            </a:r>
          </a:p>
        </p:txBody>
      </p:sp>
      <p:sp>
        <p:nvSpPr>
          <p:cNvPr id="4" name="Symbol zastępczy stopki 3">
            <a:extLst>
              <a:ext uri="{FF2B5EF4-FFF2-40B4-BE49-F238E27FC236}">
                <a16:creationId xmlns:a16="http://schemas.microsoft.com/office/drawing/2014/main" id="{691F6813-2109-184C-6669-85AB224E1C70}"/>
              </a:ext>
            </a:extLst>
          </p:cNvPr>
          <p:cNvSpPr>
            <a:spLocks noGrp="1"/>
          </p:cNvSpPr>
          <p:nvPr>
            <p:ph type="ftr" sz="quarter" idx="11"/>
          </p:nvPr>
        </p:nvSpPr>
        <p:spPr/>
        <p:txBody>
          <a:bodyPr/>
          <a:lstStyle/>
          <a:p>
            <a:r>
              <a:rPr lang="pl-PL" dirty="0"/>
              <a:t> </a:t>
            </a:r>
          </a:p>
        </p:txBody>
      </p:sp>
      <p:pic>
        <p:nvPicPr>
          <p:cNvPr id="7" name="Obraz 6" descr="Obraz zawierający zabawka, figurka, robot, Postać fikcyjna&#10;&#10;Zawartość wygenerowana przez sztuczną inteligencję może być niepoprawna.">
            <a:extLst>
              <a:ext uri="{FF2B5EF4-FFF2-40B4-BE49-F238E27FC236}">
                <a16:creationId xmlns:a16="http://schemas.microsoft.com/office/drawing/2014/main" id="{E43A90AD-9C85-159F-1572-21A9E30AF1EF}"/>
              </a:ext>
            </a:extLst>
          </p:cNvPr>
          <p:cNvPicPr>
            <a:picLocks noChangeAspect="1"/>
          </p:cNvPicPr>
          <p:nvPr/>
        </p:nvPicPr>
        <p:blipFill>
          <a:blip r:embed="rId3"/>
          <a:stretch>
            <a:fillRect/>
          </a:stretch>
        </p:blipFill>
        <p:spPr>
          <a:xfrm>
            <a:off x="3816087" y="1008743"/>
            <a:ext cx="4822827" cy="2755901"/>
          </a:xfrm>
          <a:prstGeom prst="rect">
            <a:avLst/>
          </a:prstGeom>
        </p:spPr>
      </p:pic>
      <p:pic>
        <p:nvPicPr>
          <p:cNvPr id="1028" name="Picture 4" descr="Obraz znaleziony dla: shiny happy people">
            <a:extLst>
              <a:ext uri="{FF2B5EF4-FFF2-40B4-BE49-F238E27FC236}">
                <a16:creationId xmlns:a16="http://schemas.microsoft.com/office/drawing/2014/main" id="{37AAA53B-6222-8D79-4BBB-D43EC5D63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628" y="2489199"/>
            <a:ext cx="1133154" cy="1678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braz znaleziony dla: kill em all">
            <a:extLst>
              <a:ext uri="{FF2B5EF4-FFF2-40B4-BE49-F238E27FC236}">
                <a16:creationId xmlns:a16="http://schemas.microsoft.com/office/drawing/2014/main" id="{BD306A4A-40FA-0BBC-4C6B-4BF2A27AE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588" y="2489199"/>
            <a:ext cx="1154670" cy="1678216"/>
          </a:xfrm>
          <a:prstGeom prst="rect">
            <a:avLst/>
          </a:prstGeom>
          <a:noFill/>
          <a:extLst>
            <a:ext uri="{909E8E84-426E-40DD-AFC4-6F175D3DCCD1}">
              <a14:hiddenFill xmlns:a14="http://schemas.microsoft.com/office/drawing/2010/main">
                <a:solidFill>
                  <a:srgbClr val="FFFFFF"/>
                </a:solidFill>
              </a14:hiddenFill>
            </a:ext>
          </a:extLst>
        </p:spPr>
      </p:pic>
      <p:sp>
        <p:nvSpPr>
          <p:cNvPr id="12" name="pole tekstowe 11">
            <a:extLst>
              <a:ext uri="{FF2B5EF4-FFF2-40B4-BE49-F238E27FC236}">
                <a16:creationId xmlns:a16="http://schemas.microsoft.com/office/drawing/2014/main" id="{42AA9F67-58E0-28F4-F421-84B53E809B25}"/>
              </a:ext>
            </a:extLst>
          </p:cNvPr>
          <p:cNvSpPr txBox="1"/>
          <p:nvPr/>
        </p:nvSpPr>
        <p:spPr>
          <a:xfrm>
            <a:off x="1519799" y="4662711"/>
            <a:ext cx="2609515" cy="300082"/>
          </a:xfrm>
          <a:prstGeom prst="rect">
            <a:avLst/>
          </a:prstGeom>
          <a:noFill/>
        </p:spPr>
        <p:txBody>
          <a:bodyPr wrap="square" rtlCol="0">
            <a:spAutoFit/>
          </a:bodyPr>
          <a:lstStyle/>
          <a:p>
            <a:r>
              <a:rPr lang="pl-PL" sz="1350" dirty="0">
                <a:ea typeface="Times New Roman" panose="02020603050405020304" pitchFamily="18" charset="0"/>
              </a:rPr>
              <a:t>Źródło</a:t>
            </a:r>
            <a:r>
              <a:rPr lang="en-US" sz="1350" dirty="0">
                <a:ea typeface="Times New Roman" panose="02020603050405020304" pitchFamily="18" charset="0"/>
              </a:rPr>
              <a:t>: </a:t>
            </a:r>
            <a:r>
              <a:rPr lang="pl-PL" sz="1350" dirty="0">
                <a:ea typeface="Times New Roman" panose="02020603050405020304" pitchFamily="18" charset="0"/>
              </a:rPr>
              <a:t>Growiec i </a:t>
            </a:r>
            <a:r>
              <a:rPr lang="pl-PL" sz="1350" dirty="0" err="1">
                <a:ea typeface="Times New Roman" panose="02020603050405020304" pitchFamily="18" charset="0"/>
              </a:rPr>
              <a:t>Prettner</a:t>
            </a:r>
            <a:r>
              <a:rPr lang="pl-PL" sz="1350" dirty="0">
                <a:ea typeface="Times New Roman" panose="02020603050405020304" pitchFamily="18" charset="0"/>
              </a:rPr>
              <a:t> (2026).</a:t>
            </a:r>
            <a:r>
              <a:rPr lang="en-US" sz="1350" dirty="0">
                <a:ea typeface="Times New Roman" panose="02020603050405020304" pitchFamily="18" charset="0"/>
              </a:rPr>
              <a:t> </a:t>
            </a:r>
            <a:endParaRPr lang="pl-PL" sz="1350" dirty="0"/>
          </a:p>
        </p:txBody>
      </p:sp>
    </p:spTree>
    <p:extLst>
      <p:ext uri="{BB962C8B-B14F-4D97-AF65-F5344CB8AC3E}">
        <p14:creationId xmlns:p14="http://schemas.microsoft.com/office/powerpoint/2010/main" val="379049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33F8A-5409-83EF-156B-4BC05546CA5D}"/>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A016F125-C7A7-996F-200C-351D1918C71E}"/>
              </a:ext>
            </a:extLst>
          </p:cNvPr>
          <p:cNvSpPr>
            <a:spLocks noGrp="1"/>
          </p:cNvSpPr>
          <p:nvPr>
            <p:ph type="sldNum" sz="quarter" idx="12"/>
          </p:nvPr>
        </p:nvSpPr>
        <p:spPr/>
        <p:txBody>
          <a:bodyPr/>
          <a:lstStyle/>
          <a:p>
            <a:r>
              <a:rPr lang="pl-PL" dirty="0"/>
              <a:t> </a:t>
            </a:r>
          </a:p>
        </p:txBody>
      </p:sp>
      <p:sp>
        <p:nvSpPr>
          <p:cNvPr id="6" name="Tytuł 1">
            <a:extLst>
              <a:ext uri="{FF2B5EF4-FFF2-40B4-BE49-F238E27FC236}">
                <a16:creationId xmlns:a16="http://schemas.microsoft.com/office/drawing/2014/main" id="{EC9F5704-10AD-857A-A6B1-EE8C3A9E83BB}"/>
              </a:ext>
            </a:extLst>
          </p:cNvPr>
          <p:cNvSpPr>
            <a:spLocks noGrp="1"/>
          </p:cNvSpPr>
          <p:nvPr>
            <p:ph type="title"/>
          </p:nvPr>
        </p:nvSpPr>
        <p:spPr/>
        <p:txBody>
          <a:bodyPr>
            <a:normAutofit fontScale="90000"/>
          </a:bodyPr>
          <a:lstStyle/>
          <a:p>
            <a:pPr algn="ctr"/>
            <a:r>
              <a:rPr lang="pl-PL" sz="2400" dirty="0"/>
              <a:t>Dynamiczny rozwój kompetencji AI; dramatyczne niedoinwestowanie badań nad bezpieczeństwem AI</a:t>
            </a:r>
          </a:p>
        </p:txBody>
      </p:sp>
      <p:sp>
        <p:nvSpPr>
          <p:cNvPr id="8" name="Prostokąt 7">
            <a:extLst>
              <a:ext uri="{FF2B5EF4-FFF2-40B4-BE49-F238E27FC236}">
                <a16:creationId xmlns:a16="http://schemas.microsoft.com/office/drawing/2014/main" id="{1256EC5F-D308-1FE7-5F1C-50D3138386FE}"/>
              </a:ext>
            </a:extLst>
          </p:cNvPr>
          <p:cNvSpPr/>
          <p:nvPr/>
        </p:nvSpPr>
        <p:spPr>
          <a:xfrm>
            <a:off x="649066" y="1920779"/>
            <a:ext cx="3053877" cy="2062103"/>
          </a:xfrm>
          <a:prstGeom prst="rect">
            <a:avLst/>
          </a:prstGeom>
        </p:spPr>
        <p:txBody>
          <a:bodyPr wrap="square">
            <a:spAutoFit/>
          </a:bodyPr>
          <a:lstStyle/>
          <a:p>
            <a:r>
              <a:rPr lang="pl-PL" sz="1600" dirty="0">
                <a:latin typeface="Open Sans Light" panose="020B0306030504020204" pitchFamily="34" charset="0"/>
                <a:ea typeface="Open Sans Light" panose="020B0306030504020204" pitchFamily="34" charset="0"/>
                <a:cs typeface="Open Sans Light" panose="020B0306030504020204" pitchFamily="34" charset="0"/>
              </a:rPr>
              <a:t>Growiec i </a:t>
            </a:r>
            <a:r>
              <a:rPr lang="pl-PL" sz="1600" dirty="0" err="1">
                <a:latin typeface="Open Sans Light" panose="020B0306030504020204" pitchFamily="34" charset="0"/>
                <a:ea typeface="Open Sans Light" panose="020B0306030504020204" pitchFamily="34" charset="0"/>
                <a:cs typeface="Open Sans Light" panose="020B0306030504020204" pitchFamily="34" charset="0"/>
              </a:rPr>
              <a:t>Prettner</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 (2026) – </a:t>
            </a:r>
            <a:r>
              <a:rPr lang="pl-PL" sz="16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badanie symulacyjne</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Jak wysokie ryzyko egzystencjalne </a:t>
            </a:r>
            <a:r>
              <a:rPr lang="pl-PL" sz="1600" i="1" dirty="0">
                <a:latin typeface="Open Sans Light" panose="020B0306030504020204" pitchFamily="34" charset="0"/>
                <a:ea typeface="Open Sans Light" panose="020B0306030504020204" pitchFamily="34" charset="0"/>
                <a:cs typeface="Open Sans Light" panose="020B0306030504020204" pitchFamily="34" charset="0"/>
              </a:rPr>
              <a:t>p(</a:t>
            </a:r>
            <a:r>
              <a:rPr lang="pl-PL" sz="1600" i="1" dirty="0" err="1">
                <a:latin typeface="Open Sans Light" panose="020B0306030504020204" pitchFamily="34" charset="0"/>
                <a:ea typeface="Open Sans Light" panose="020B0306030504020204" pitchFamily="34" charset="0"/>
                <a:cs typeface="Open Sans Light" panose="020B0306030504020204" pitchFamily="34" charset="0"/>
              </a:rPr>
              <a:t>doom</a:t>
            </a:r>
            <a:r>
              <a:rPr lang="pl-PL"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pl-PL" sz="1600" dirty="0">
                <a:latin typeface="Open Sans Light" panose="020B0306030504020204" pitchFamily="34" charset="0"/>
                <a:ea typeface="Open Sans Light" panose="020B0306030504020204" pitchFamily="34" charset="0"/>
                <a:cs typeface="Open Sans Light" panose="020B0306030504020204" pitchFamily="34" charset="0"/>
              </a:rPr>
              <a:t>byłby gotów tolerować społeczny planista?</a:t>
            </a:r>
          </a:p>
          <a:p>
            <a:pPr marL="285750" indent="-285750">
              <a:buFont typeface="Arial" panose="020B0604020202020204" pitchFamily="34" charset="0"/>
              <a:buChar char="•"/>
            </a:pPr>
            <a:r>
              <a:rPr lang="pl-PL" sz="1600" dirty="0">
                <a:latin typeface="Open Sans Light" panose="020B0306030504020204" pitchFamily="34" charset="0"/>
                <a:ea typeface="Open Sans Light" panose="020B0306030504020204" pitchFamily="34" charset="0"/>
                <a:cs typeface="Open Sans Light" panose="020B0306030504020204" pitchFamily="34" charset="0"/>
              </a:rPr>
              <a:t>Ile byłby gotów zapłacić za jego redukcję do zera?</a:t>
            </a:r>
          </a:p>
        </p:txBody>
      </p:sp>
      <p:pic>
        <p:nvPicPr>
          <p:cNvPr id="3" name="Obraz 2">
            <a:extLst>
              <a:ext uri="{FF2B5EF4-FFF2-40B4-BE49-F238E27FC236}">
                <a16:creationId xmlns:a16="http://schemas.microsoft.com/office/drawing/2014/main" id="{5D1D0222-1823-418A-5FC9-45EF68FCAA93}"/>
              </a:ext>
            </a:extLst>
          </p:cNvPr>
          <p:cNvPicPr>
            <a:picLocks noChangeAspect="1"/>
          </p:cNvPicPr>
          <p:nvPr/>
        </p:nvPicPr>
        <p:blipFill>
          <a:blip r:embed="rId2"/>
          <a:stretch>
            <a:fillRect/>
          </a:stretch>
        </p:blipFill>
        <p:spPr>
          <a:xfrm>
            <a:off x="4391123" y="1481177"/>
            <a:ext cx="4035798" cy="3004862"/>
          </a:xfrm>
          <a:prstGeom prst="rect">
            <a:avLst/>
          </a:prstGeom>
        </p:spPr>
      </p:pic>
      <p:pic>
        <p:nvPicPr>
          <p:cNvPr id="1026" name="Picture 2" descr="Ilustracja">
            <a:extLst>
              <a:ext uri="{FF2B5EF4-FFF2-40B4-BE49-F238E27FC236}">
                <a16:creationId xmlns:a16="http://schemas.microsoft.com/office/drawing/2014/main" id="{805534C3-05AE-3EB9-1402-778E0F7D0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804" y="3059702"/>
            <a:ext cx="1839003" cy="184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7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15D798-EA6D-37CC-28F7-B7469DFB311D}"/>
              </a:ext>
            </a:extLst>
          </p:cNvPr>
          <p:cNvSpPr>
            <a:spLocks noGrp="1"/>
          </p:cNvSpPr>
          <p:nvPr>
            <p:ph type="title"/>
          </p:nvPr>
        </p:nvSpPr>
        <p:spPr>
          <a:xfrm>
            <a:off x="508310" y="214092"/>
            <a:ext cx="8127379" cy="869400"/>
          </a:xfrm>
        </p:spPr>
        <p:txBody>
          <a:bodyPr vert="horz" lIns="68580" tIns="34290" rIns="68580" bIns="34290" rtlCol="0" anchor="ctr" anchorCtr="0">
            <a:noAutofit/>
          </a:bodyPr>
          <a:lstStyle/>
          <a:p>
            <a:pPr algn="ctr"/>
            <a:r>
              <a:rPr lang="en-US" sz="2400" dirty="0">
                <a:cs typeface="+mj-cs"/>
              </a:rPr>
              <a:t>W</a:t>
            </a:r>
            <a:r>
              <a:rPr lang="pl-PL" sz="2400" dirty="0">
                <a:cs typeface="+mj-cs"/>
              </a:rPr>
              <a:t> bardzo długiej perspektywie czasowej produkt rośnie szybciej niż wykładniczo</a:t>
            </a:r>
            <a:endParaRPr lang="en-US" sz="2400" dirty="0">
              <a:cs typeface="+mj-cs"/>
            </a:endParaRPr>
          </a:p>
        </p:txBody>
      </p:sp>
      <p:pic>
        <p:nvPicPr>
          <p:cNvPr id="4" name="Obraz 3">
            <a:extLst>
              <a:ext uri="{FF2B5EF4-FFF2-40B4-BE49-F238E27FC236}">
                <a16:creationId xmlns:a16="http://schemas.microsoft.com/office/drawing/2014/main" id="{B0DDDDF6-B8C5-BE1C-A8C5-37DA179F8D89}"/>
              </a:ext>
            </a:extLst>
          </p:cNvPr>
          <p:cNvPicPr>
            <a:picLocks noChangeAspect="1"/>
          </p:cNvPicPr>
          <p:nvPr/>
        </p:nvPicPr>
        <p:blipFill>
          <a:blip r:embed="rId2"/>
          <a:stretch>
            <a:fillRect/>
          </a:stretch>
        </p:blipFill>
        <p:spPr>
          <a:xfrm>
            <a:off x="324169" y="1388021"/>
            <a:ext cx="8495662" cy="2874253"/>
          </a:xfrm>
          <a:prstGeom prst="rect">
            <a:avLst/>
          </a:prstGeom>
        </p:spPr>
      </p:pic>
      <p:sp>
        <p:nvSpPr>
          <p:cNvPr id="7" name="pole tekstowe 6">
            <a:extLst>
              <a:ext uri="{FF2B5EF4-FFF2-40B4-BE49-F238E27FC236}">
                <a16:creationId xmlns:a16="http://schemas.microsoft.com/office/drawing/2014/main" id="{37C14816-BE89-5EE0-FA54-7D4BEE621952}"/>
              </a:ext>
            </a:extLst>
          </p:cNvPr>
          <p:cNvSpPr txBox="1"/>
          <p:nvPr/>
        </p:nvSpPr>
        <p:spPr>
          <a:xfrm>
            <a:off x="2213428" y="4194626"/>
            <a:ext cx="5638800" cy="300082"/>
          </a:xfrm>
          <a:prstGeom prst="rect">
            <a:avLst/>
          </a:prstGeom>
          <a:noFill/>
        </p:spPr>
        <p:txBody>
          <a:bodyPr wrap="square" rtlCol="0">
            <a:spAutoFit/>
          </a:bodyPr>
          <a:lstStyle/>
          <a:p>
            <a:r>
              <a:rPr lang="pl-PL" sz="1350" dirty="0"/>
              <a:t>Źródło: Growiec (2022) na podstawie: Kremer (1993), </a:t>
            </a:r>
            <a:r>
              <a:rPr lang="pl-PL" sz="1350" dirty="0" err="1"/>
              <a:t>Piketty</a:t>
            </a:r>
            <a:r>
              <a:rPr lang="pl-PL" sz="1350" dirty="0"/>
              <a:t> (2014).</a:t>
            </a:r>
          </a:p>
        </p:txBody>
      </p:sp>
    </p:spTree>
    <p:extLst>
      <p:ext uri="{BB962C8B-B14F-4D97-AF65-F5344CB8AC3E}">
        <p14:creationId xmlns:p14="http://schemas.microsoft.com/office/powerpoint/2010/main" val="978271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E709C3-DEB6-599A-B6EE-B2E911180DE6}"/>
              </a:ext>
            </a:extLst>
          </p:cNvPr>
          <p:cNvSpPr>
            <a:spLocks noGrp="1"/>
          </p:cNvSpPr>
          <p:nvPr>
            <p:ph type="title"/>
          </p:nvPr>
        </p:nvSpPr>
        <p:spPr>
          <a:xfrm>
            <a:off x="2588971" y="210961"/>
            <a:ext cx="3966057" cy="675334"/>
          </a:xfrm>
        </p:spPr>
        <p:txBody>
          <a:bodyPr>
            <a:normAutofit/>
          </a:bodyPr>
          <a:lstStyle/>
          <a:p>
            <a:r>
              <a:rPr lang="pl-PL" sz="2400" dirty="0"/>
              <a:t>Bezwstydna autoreklama</a:t>
            </a:r>
          </a:p>
        </p:txBody>
      </p:sp>
      <p:sp>
        <p:nvSpPr>
          <p:cNvPr id="4" name="Symbol zastępczy stopki 3">
            <a:extLst>
              <a:ext uri="{FF2B5EF4-FFF2-40B4-BE49-F238E27FC236}">
                <a16:creationId xmlns:a16="http://schemas.microsoft.com/office/drawing/2014/main" id="{4A7C6E76-0752-7249-0F8D-3C7A76378868}"/>
              </a:ext>
            </a:extLst>
          </p:cNvPr>
          <p:cNvSpPr>
            <a:spLocks noGrp="1"/>
          </p:cNvSpPr>
          <p:nvPr>
            <p:ph type="ftr" sz="quarter" idx="11"/>
          </p:nvPr>
        </p:nvSpPr>
        <p:spPr/>
        <p:txBody>
          <a:bodyPr/>
          <a:lstStyle/>
          <a:p>
            <a:r>
              <a:rPr lang="pl-PL" dirty="0"/>
              <a:t> </a:t>
            </a:r>
          </a:p>
        </p:txBody>
      </p:sp>
      <p:pic>
        <p:nvPicPr>
          <p:cNvPr id="2050" name="Picture 2" descr="Okładka">
            <a:extLst>
              <a:ext uri="{FF2B5EF4-FFF2-40B4-BE49-F238E27FC236}">
                <a16:creationId xmlns:a16="http://schemas.microsoft.com/office/drawing/2014/main" id="{248D0BD3-299E-8D72-895D-7B7C63AFA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9" y="856343"/>
            <a:ext cx="2415491" cy="3636509"/>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CEE04433-174B-6893-2BC7-882515EE0C16}"/>
              </a:ext>
            </a:extLst>
          </p:cNvPr>
          <p:cNvPicPr>
            <a:picLocks noChangeAspect="1"/>
          </p:cNvPicPr>
          <p:nvPr/>
        </p:nvPicPr>
        <p:blipFill>
          <a:blip r:embed="rId3"/>
          <a:stretch>
            <a:fillRect/>
          </a:stretch>
        </p:blipFill>
        <p:spPr>
          <a:xfrm>
            <a:off x="3045730" y="856343"/>
            <a:ext cx="4895149" cy="2830286"/>
          </a:xfrm>
          <a:prstGeom prst="rect">
            <a:avLst/>
          </a:prstGeom>
        </p:spPr>
      </p:pic>
      <p:pic>
        <p:nvPicPr>
          <p:cNvPr id="8" name="Obraz 7">
            <a:extLst>
              <a:ext uri="{FF2B5EF4-FFF2-40B4-BE49-F238E27FC236}">
                <a16:creationId xmlns:a16="http://schemas.microsoft.com/office/drawing/2014/main" id="{4CEA1ABD-3A78-C15C-D9A7-CF27513B479D}"/>
              </a:ext>
            </a:extLst>
          </p:cNvPr>
          <p:cNvPicPr>
            <a:picLocks noChangeAspect="1"/>
          </p:cNvPicPr>
          <p:nvPr/>
        </p:nvPicPr>
        <p:blipFill>
          <a:blip r:embed="rId4"/>
          <a:stretch>
            <a:fillRect/>
          </a:stretch>
        </p:blipFill>
        <p:spPr>
          <a:xfrm>
            <a:off x="4137883" y="2852056"/>
            <a:ext cx="3548799" cy="2291443"/>
          </a:xfrm>
          <a:prstGeom prst="rect">
            <a:avLst/>
          </a:prstGeom>
        </p:spPr>
      </p:pic>
    </p:spTree>
    <p:extLst>
      <p:ext uri="{BB962C8B-B14F-4D97-AF65-F5344CB8AC3E}">
        <p14:creationId xmlns:p14="http://schemas.microsoft.com/office/powerpoint/2010/main" val="3691356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903D-84F7-F042-5819-FE8D730DF491}"/>
            </a:ext>
          </a:extLst>
        </p:cNvPr>
        <p:cNvGrpSpPr/>
        <p:nvPr/>
      </p:nvGrpSpPr>
      <p:grpSpPr>
        <a:xfrm>
          <a:off x="0" y="0"/>
          <a:ext cx="0" cy="0"/>
          <a:chOff x="0" y="0"/>
          <a:chExt cx="0" cy="0"/>
        </a:xfrm>
      </p:grpSpPr>
      <p:sp>
        <p:nvSpPr>
          <p:cNvPr id="2" name="Tytuł 1" descr="przykładowy tytuł">
            <a:extLst>
              <a:ext uri="{FF2B5EF4-FFF2-40B4-BE49-F238E27FC236}">
                <a16:creationId xmlns:a16="http://schemas.microsoft.com/office/drawing/2014/main" id="{C79DE39F-B923-F571-FC67-FB2F884B8AEA}"/>
              </a:ext>
            </a:extLst>
          </p:cNvPr>
          <p:cNvSpPr>
            <a:spLocks noGrp="1"/>
          </p:cNvSpPr>
          <p:nvPr>
            <p:ph type="ctrTitle"/>
          </p:nvPr>
        </p:nvSpPr>
        <p:spPr/>
        <p:txBody>
          <a:bodyPr/>
          <a:lstStyle/>
          <a:p>
            <a:endParaRPr lang="pl-PL" dirty="0"/>
          </a:p>
        </p:txBody>
      </p:sp>
      <p:sp>
        <p:nvSpPr>
          <p:cNvPr id="3" name="Podtytuł 2" descr="przykładowy podtytuł">
            <a:extLst>
              <a:ext uri="{FF2B5EF4-FFF2-40B4-BE49-F238E27FC236}">
                <a16:creationId xmlns:a16="http://schemas.microsoft.com/office/drawing/2014/main" id="{A56CBC98-13BF-EC1F-D552-9F2E16FE01A5}"/>
              </a:ext>
            </a:extLst>
          </p:cNvPr>
          <p:cNvSpPr>
            <a:spLocks noGrp="1"/>
          </p:cNvSpPr>
          <p:nvPr>
            <p:ph type="subTitle" idx="1"/>
          </p:nvPr>
        </p:nvSpPr>
        <p:spPr/>
        <p:txBody>
          <a:bodyPr>
            <a:normAutofit fontScale="85000" lnSpcReduction="20000"/>
          </a:bodyPr>
          <a:lstStyle/>
          <a:p>
            <a:r>
              <a:rPr lang="pl-PL" dirty="0"/>
              <a:t>prof. dr hab. Jakub Growiec</a:t>
            </a:r>
          </a:p>
          <a:p>
            <a:r>
              <a:rPr lang="pl-PL" dirty="0"/>
              <a:t>https://e-web.sgh.waw.pl/jg23234/</a:t>
            </a:r>
          </a:p>
        </p:txBody>
      </p:sp>
      <p:sp>
        <p:nvSpPr>
          <p:cNvPr id="4" name="Symbol zastępczy stopki 3">
            <a:extLst>
              <a:ext uri="{FF2B5EF4-FFF2-40B4-BE49-F238E27FC236}">
                <a16:creationId xmlns:a16="http://schemas.microsoft.com/office/drawing/2014/main" id="{5E35624C-5B7F-152D-71A9-A777642E7C1D}"/>
              </a:ext>
            </a:extLst>
          </p:cNvPr>
          <p:cNvSpPr>
            <a:spLocks noGrp="1"/>
          </p:cNvSpPr>
          <p:nvPr>
            <p:ph type="ftr" sz="quarter" idx="11"/>
          </p:nvPr>
        </p:nvSpPr>
        <p:spPr/>
        <p:txBody>
          <a:bodyPr/>
          <a:lstStyle/>
          <a:p>
            <a:r>
              <a:rPr lang="pl-PL" dirty="0"/>
              <a:t>30 maja 2026, Warszawa</a:t>
            </a:r>
          </a:p>
        </p:txBody>
      </p:sp>
    </p:spTree>
    <p:extLst>
      <p:ext uri="{BB962C8B-B14F-4D97-AF65-F5344CB8AC3E}">
        <p14:creationId xmlns:p14="http://schemas.microsoft.com/office/powerpoint/2010/main" val="153594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A9AFA-A839-27DA-6DAC-ACFF9A19E239}"/>
              </a:ext>
            </a:extLst>
          </p:cNvPr>
          <p:cNvSpPr>
            <a:spLocks noGrp="1"/>
          </p:cNvSpPr>
          <p:nvPr>
            <p:ph type="title"/>
          </p:nvPr>
        </p:nvSpPr>
        <p:spPr>
          <a:xfrm>
            <a:off x="918000" y="280516"/>
            <a:ext cx="7773417" cy="675334"/>
          </a:xfrm>
        </p:spPr>
        <p:txBody>
          <a:bodyPr>
            <a:normAutofit/>
          </a:bodyPr>
          <a:lstStyle/>
          <a:p>
            <a:pPr algn="ctr"/>
            <a:r>
              <a:rPr lang="pl-PL" sz="2400" dirty="0"/>
              <a:t>Pięć er rozwoju globalnej cywilizacji</a:t>
            </a:r>
          </a:p>
        </p:txBody>
      </p:sp>
      <p:sp>
        <p:nvSpPr>
          <p:cNvPr id="3" name="Symbol zastępczy zawartości 2">
            <a:extLst>
              <a:ext uri="{FF2B5EF4-FFF2-40B4-BE49-F238E27FC236}">
                <a16:creationId xmlns:a16="http://schemas.microsoft.com/office/drawing/2014/main" id="{88CE312A-A6FB-03A8-3420-5073DA76C24C}"/>
              </a:ext>
            </a:extLst>
          </p:cNvPr>
          <p:cNvSpPr>
            <a:spLocks noGrp="1"/>
          </p:cNvSpPr>
          <p:nvPr>
            <p:ph idx="1"/>
          </p:nvPr>
        </p:nvSpPr>
        <p:spPr>
          <a:xfrm>
            <a:off x="570722" y="872881"/>
            <a:ext cx="7680649" cy="3953119"/>
          </a:xfrm>
        </p:spPr>
        <p:txBody>
          <a:bodyPr>
            <a:normAutofit/>
          </a:bodyPr>
          <a:lstStyle/>
          <a:p>
            <a:r>
              <a:rPr lang="pl-PL" b="1" dirty="0">
                <a:solidFill>
                  <a:schemeClr val="accent3"/>
                </a:solidFill>
              </a:rPr>
              <a:t>Era łowiecko-zbieracka</a:t>
            </a:r>
            <a:r>
              <a:rPr lang="pl-PL" dirty="0">
                <a:solidFill>
                  <a:schemeClr val="accent3"/>
                </a:solidFill>
              </a:rPr>
              <a:t> </a:t>
            </a:r>
            <a:r>
              <a:rPr lang="pl-PL" dirty="0"/>
              <a:t>(~70 000 – 10 000 lat temu)</a:t>
            </a:r>
          </a:p>
          <a:p>
            <a:pPr lvl="1"/>
            <a:r>
              <a:rPr lang="pl-PL" i="1" dirty="0"/>
              <a:t>Homo sapiens </a:t>
            </a:r>
            <a:r>
              <a:rPr lang="pl-PL" dirty="0"/>
              <a:t>podbija świat</a:t>
            </a:r>
            <a:endParaRPr lang="pl-PL" i="1" dirty="0"/>
          </a:p>
          <a:p>
            <a:r>
              <a:rPr lang="pl-PL" b="1" dirty="0">
                <a:solidFill>
                  <a:srgbClr val="FF0000"/>
                </a:solidFill>
              </a:rPr>
              <a:t>Era rolnicza</a:t>
            </a:r>
            <a:r>
              <a:rPr lang="pl-PL" dirty="0">
                <a:solidFill>
                  <a:srgbClr val="FF0000"/>
                </a:solidFill>
              </a:rPr>
              <a:t> </a:t>
            </a:r>
            <a:r>
              <a:rPr lang="pl-PL" dirty="0"/>
              <a:t>(~10 000 lat temu – 1550 r. n.e.)</a:t>
            </a:r>
          </a:p>
          <a:p>
            <a:pPr lvl="1"/>
            <a:r>
              <a:rPr lang="pl-PL" dirty="0"/>
              <a:t>Dzięki rolnictwu wzrasta populacja i pojawiają się państwa</a:t>
            </a:r>
          </a:p>
          <a:p>
            <a:r>
              <a:rPr lang="pl-PL" b="1" dirty="0">
                <a:solidFill>
                  <a:schemeClr val="accent3"/>
                </a:solidFill>
              </a:rPr>
              <a:t>Era „oświeceniowa”</a:t>
            </a:r>
            <a:r>
              <a:rPr lang="pl-PL" b="1" dirty="0"/>
              <a:t> </a:t>
            </a:r>
            <a:r>
              <a:rPr lang="pl-PL" dirty="0"/>
              <a:t>(1550-1800)</a:t>
            </a:r>
          </a:p>
          <a:p>
            <a:pPr lvl="1"/>
            <a:r>
              <a:rPr lang="pl-PL" dirty="0"/>
              <a:t>Przyspieszenie postępu </a:t>
            </a:r>
          </a:p>
          <a:p>
            <a:pPr marL="457200" lvl="1" indent="0">
              <a:buNone/>
            </a:pPr>
            <a:r>
              <a:rPr lang="pl-PL" dirty="0"/>
              <a:t>	technologicznego</a:t>
            </a:r>
          </a:p>
          <a:p>
            <a:r>
              <a:rPr lang="pl-PL" b="1" dirty="0">
                <a:solidFill>
                  <a:srgbClr val="FF0000"/>
                </a:solidFill>
              </a:rPr>
              <a:t>Era przemysłowa</a:t>
            </a:r>
            <a:r>
              <a:rPr lang="pl-PL" b="1" dirty="0"/>
              <a:t> </a:t>
            </a:r>
            <a:r>
              <a:rPr lang="pl-PL" dirty="0"/>
              <a:t>(1800-1980)</a:t>
            </a:r>
          </a:p>
          <a:p>
            <a:pPr lvl="1"/>
            <a:r>
              <a:rPr lang="pl-PL" dirty="0"/>
              <a:t>Akumulacja kapitału fizycznego, </a:t>
            </a:r>
          </a:p>
          <a:p>
            <a:pPr marL="457200" lvl="1" indent="0">
              <a:buNone/>
            </a:pPr>
            <a:r>
              <a:rPr lang="pl-PL" dirty="0"/>
              <a:t>	początek wzrostu PKB </a:t>
            </a:r>
            <a:r>
              <a:rPr lang="pl-PL" i="1" dirty="0"/>
              <a:t>per capita</a:t>
            </a:r>
          </a:p>
          <a:p>
            <a:r>
              <a:rPr lang="pl-PL" b="1" dirty="0">
                <a:solidFill>
                  <a:schemeClr val="accent3"/>
                </a:solidFill>
              </a:rPr>
              <a:t>Era cyfrowa</a:t>
            </a:r>
            <a:r>
              <a:rPr lang="pl-PL" dirty="0">
                <a:solidFill>
                  <a:schemeClr val="accent3"/>
                </a:solidFill>
              </a:rPr>
              <a:t> </a:t>
            </a:r>
            <a:r>
              <a:rPr lang="pl-PL" dirty="0"/>
              <a:t>(1980-?)</a:t>
            </a:r>
          </a:p>
          <a:p>
            <a:pPr lvl="1"/>
            <a:r>
              <a:rPr lang="pl-PL" dirty="0"/>
              <a:t>Przetwarzanie informacji </a:t>
            </a:r>
          </a:p>
          <a:p>
            <a:pPr marL="914400" lvl="2" indent="0">
              <a:buNone/>
            </a:pPr>
            <a:r>
              <a:rPr lang="pl-PL" dirty="0"/>
              <a:t>poza mózgiem</a:t>
            </a:r>
          </a:p>
        </p:txBody>
      </p:sp>
      <p:pic>
        <p:nvPicPr>
          <p:cNvPr id="4" name="Picture 2" descr="Zobacz obraz źródłowy">
            <a:extLst>
              <a:ext uri="{FF2B5EF4-FFF2-40B4-BE49-F238E27FC236}">
                <a16:creationId xmlns:a16="http://schemas.microsoft.com/office/drawing/2014/main" id="{42A314DA-FA51-3304-8A50-600A752E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416" y="2128763"/>
            <a:ext cx="4475584" cy="239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0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ole tekstowe 24">
            <a:extLst>
              <a:ext uri="{FF2B5EF4-FFF2-40B4-BE49-F238E27FC236}">
                <a16:creationId xmlns:a16="http://schemas.microsoft.com/office/drawing/2014/main" id="{63E9C58C-5F28-4B0D-A588-51F96CB90367}"/>
              </a:ext>
            </a:extLst>
          </p:cNvPr>
          <p:cNvSpPr txBox="1"/>
          <p:nvPr/>
        </p:nvSpPr>
        <p:spPr>
          <a:xfrm>
            <a:off x="4986984" y="3872423"/>
            <a:ext cx="2560728" cy="1200329"/>
          </a:xfrm>
          <a:prstGeom prst="rect">
            <a:avLst/>
          </a:prstGeom>
          <a:noFill/>
        </p:spPr>
        <p:txBody>
          <a:bodyPr wrap="square" rtlCol="0">
            <a:spAutoFit/>
          </a:bodyPr>
          <a:lstStyle/>
          <a:p>
            <a:r>
              <a:rPr lang="pl-PL" b="1" dirty="0"/>
              <a:t>Software</a:t>
            </a:r>
          </a:p>
          <a:p>
            <a:r>
              <a:rPr lang="pl-PL" dirty="0"/>
              <a:t>1. Rewolucja poznawcza</a:t>
            </a:r>
          </a:p>
          <a:p>
            <a:r>
              <a:rPr lang="pl-PL" dirty="0"/>
              <a:t>3. Rewolucja naukowa</a:t>
            </a:r>
          </a:p>
          <a:p>
            <a:r>
              <a:rPr lang="pl-PL" dirty="0"/>
              <a:t>5. Rewolucja cyfrowa</a:t>
            </a:r>
          </a:p>
        </p:txBody>
      </p:sp>
      <p:sp>
        <p:nvSpPr>
          <p:cNvPr id="2" name="Tytuł 1"/>
          <p:cNvSpPr>
            <a:spLocks noGrp="1"/>
          </p:cNvSpPr>
          <p:nvPr>
            <p:ph type="title"/>
          </p:nvPr>
        </p:nvSpPr>
        <p:spPr/>
        <p:txBody>
          <a:bodyPr>
            <a:noAutofit/>
          </a:bodyPr>
          <a:lstStyle/>
          <a:p>
            <a:pPr algn="ctr"/>
            <a:r>
              <a:rPr lang="pl-PL" sz="2400" dirty="0"/>
              <a:t>„Wahadło dziejów”</a:t>
            </a:r>
          </a:p>
        </p:txBody>
      </p:sp>
      <p:sp>
        <p:nvSpPr>
          <p:cNvPr id="5" name="Symbol zastępczy numeru slajdu 4"/>
          <p:cNvSpPr>
            <a:spLocks noGrp="1"/>
          </p:cNvSpPr>
          <p:nvPr>
            <p:ph type="sldNum" sz="quarter" idx="12"/>
          </p:nvPr>
        </p:nvSpPr>
        <p:spPr>
          <a:xfrm>
            <a:off x="6554291" y="4736533"/>
            <a:ext cx="2133600" cy="273844"/>
          </a:xfrm>
        </p:spPr>
        <p:txBody>
          <a:bodyPr/>
          <a:lstStyle/>
          <a:p>
            <a:r>
              <a:rPr lang="pl-PL" dirty="0"/>
              <a:t> </a:t>
            </a:r>
          </a:p>
        </p:txBody>
      </p:sp>
      <p:cxnSp>
        <p:nvCxnSpPr>
          <p:cNvPr id="19" name="Łącznik prosty 18">
            <a:extLst>
              <a:ext uri="{FF2B5EF4-FFF2-40B4-BE49-F238E27FC236}">
                <a16:creationId xmlns:a16="http://schemas.microsoft.com/office/drawing/2014/main" id="{4930C382-CCBA-401F-BA76-5AF8D9B6515E}"/>
              </a:ext>
            </a:extLst>
          </p:cNvPr>
          <p:cNvCxnSpPr>
            <a:cxnSpLocks/>
          </p:cNvCxnSpPr>
          <p:nvPr/>
        </p:nvCxnSpPr>
        <p:spPr>
          <a:xfrm>
            <a:off x="4580963" y="934239"/>
            <a:ext cx="1308847" cy="2554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5D17DC4B-0DAD-42A3-8C46-7EA5F4488BEA}"/>
              </a:ext>
            </a:extLst>
          </p:cNvPr>
          <p:cNvCxnSpPr>
            <a:cxnSpLocks/>
          </p:cNvCxnSpPr>
          <p:nvPr/>
        </p:nvCxnSpPr>
        <p:spPr>
          <a:xfrm flipV="1">
            <a:off x="3272116" y="934238"/>
            <a:ext cx="1308847" cy="25549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Owal 20">
            <a:extLst>
              <a:ext uri="{FF2B5EF4-FFF2-40B4-BE49-F238E27FC236}">
                <a16:creationId xmlns:a16="http://schemas.microsoft.com/office/drawing/2014/main" id="{F4ECF809-44C1-4C45-B528-2AC911509D42}"/>
              </a:ext>
            </a:extLst>
          </p:cNvPr>
          <p:cNvSpPr/>
          <p:nvPr/>
        </p:nvSpPr>
        <p:spPr>
          <a:xfrm>
            <a:off x="5755339" y="3361432"/>
            <a:ext cx="268941" cy="255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Owal 21">
            <a:extLst>
              <a:ext uri="{FF2B5EF4-FFF2-40B4-BE49-F238E27FC236}">
                <a16:creationId xmlns:a16="http://schemas.microsoft.com/office/drawing/2014/main" id="{2E405F9F-AD8F-4D4F-8513-FC435FBB86C9}"/>
              </a:ext>
            </a:extLst>
          </p:cNvPr>
          <p:cNvSpPr/>
          <p:nvPr/>
        </p:nvSpPr>
        <p:spPr>
          <a:xfrm>
            <a:off x="3137645" y="3361432"/>
            <a:ext cx="268941" cy="255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Dowolny kształt: kształt 22">
            <a:extLst>
              <a:ext uri="{FF2B5EF4-FFF2-40B4-BE49-F238E27FC236}">
                <a16:creationId xmlns:a16="http://schemas.microsoft.com/office/drawing/2014/main" id="{F82CEC36-BCDC-4555-8C5D-B9DCF15F49B0}"/>
              </a:ext>
            </a:extLst>
          </p:cNvPr>
          <p:cNvSpPr/>
          <p:nvPr/>
        </p:nvSpPr>
        <p:spPr>
          <a:xfrm flipH="1">
            <a:off x="3948951" y="2368558"/>
            <a:ext cx="1264024" cy="197257"/>
          </a:xfrm>
          <a:custGeom>
            <a:avLst/>
            <a:gdLst>
              <a:gd name="connsiteX0" fmla="*/ 0 w 1264024"/>
              <a:gd name="connsiteY0" fmla="*/ 0 h 475162"/>
              <a:gd name="connsiteX1" fmla="*/ 681318 w 1264024"/>
              <a:gd name="connsiteY1" fmla="*/ 475129 h 475162"/>
              <a:gd name="connsiteX2" fmla="*/ 1264024 w 1264024"/>
              <a:gd name="connsiteY2" fmla="*/ 26894 h 475162"/>
              <a:gd name="connsiteX3" fmla="*/ 1264024 w 1264024"/>
              <a:gd name="connsiteY3" fmla="*/ 26894 h 475162"/>
              <a:gd name="connsiteX4" fmla="*/ 1264024 w 1264024"/>
              <a:gd name="connsiteY4" fmla="*/ 26894 h 475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24" h="475162">
                <a:moveTo>
                  <a:pt x="0" y="0"/>
                </a:moveTo>
                <a:cubicBezTo>
                  <a:pt x="235323" y="235323"/>
                  <a:pt x="470647" y="470647"/>
                  <a:pt x="681318" y="475129"/>
                </a:cubicBezTo>
                <a:cubicBezTo>
                  <a:pt x="891989" y="479611"/>
                  <a:pt x="1264024" y="26894"/>
                  <a:pt x="1264024" y="26894"/>
                </a:cubicBezTo>
                <a:lnTo>
                  <a:pt x="1264024" y="26894"/>
                </a:lnTo>
                <a:lnTo>
                  <a:pt x="1264024" y="26894"/>
                </a:ln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ole tekstowe 23">
            <a:extLst>
              <a:ext uri="{FF2B5EF4-FFF2-40B4-BE49-F238E27FC236}">
                <a16:creationId xmlns:a16="http://schemas.microsoft.com/office/drawing/2014/main" id="{FF78106B-4B21-4279-B948-CFAA792B547D}"/>
              </a:ext>
            </a:extLst>
          </p:cNvPr>
          <p:cNvSpPr txBox="1"/>
          <p:nvPr/>
        </p:nvSpPr>
        <p:spPr>
          <a:xfrm>
            <a:off x="2126221" y="3950125"/>
            <a:ext cx="2629683" cy="923330"/>
          </a:xfrm>
          <a:prstGeom prst="rect">
            <a:avLst/>
          </a:prstGeom>
          <a:noFill/>
        </p:spPr>
        <p:txBody>
          <a:bodyPr wrap="square" rtlCol="0">
            <a:spAutoFit/>
          </a:bodyPr>
          <a:lstStyle/>
          <a:p>
            <a:r>
              <a:rPr lang="pl-PL" b="1" dirty="0"/>
              <a:t>Hardware</a:t>
            </a:r>
          </a:p>
          <a:p>
            <a:r>
              <a:rPr lang="pl-PL" dirty="0"/>
              <a:t>2. Rewolucja rolnicza</a:t>
            </a:r>
          </a:p>
          <a:p>
            <a:r>
              <a:rPr lang="pl-PL" dirty="0"/>
              <a:t>4. Rewolucja przemysłowa</a:t>
            </a:r>
          </a:p>
        </p:txBody>
      </p:sp>
      <p:cxnSp>
        <p:nvCxnSpPr>
          <p:cNvPr id="26" name="Łącznik prosty ze strzałką 25">
            <a:extLst>
              <a:ext uri="{FF2B5EF4-FFF2-40B4-BE49-F238E27FC236}">
                <a16:creationId xmlns:a16="http://schemas.microsoft.com/office/drawing/2014/main" id="{2A6812CB-92F8-4DB2-A8FF-39182507B880}"/>
              </a:ext>
            </a:extLst>
          </p:cNvPr>
          <p:cNvCxnSpPr>
            <a:cxnSpLocks/>
          </p:cNvCxnSpPr>
          <p:nvPr/>
        </p:nvCxnSpPr>
        <p:spPr>
          <a:xfrm>
            <a:off x="2581110" y="1973901"/>
            <a:ext cx="788348"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id="{47E08308-4CE6-4771-9FB6-B03B7D82344A}"/>
              </a:ext>
            </a:extLst>
          </p:cNvPr>
          <p:cNvCxnSpPr>
            <a:cxnSpLocks/>
          </p:cNvCxnSpPr>
          <p:nvPr/>
        </p:nvCxnSpPr>
        <p:spPr>
          <a:xfrm flipH="1">
            <a:off x="5949697" y="1973901"/>
            <a:ext cx="788348" cy="28803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a16="http://schemas.microsoft.com/office/drawing/2014/main" id="{4117919F-6156-4A5B-9BE5-E46FD82834D8}"/>
              </a:ext>
            </a:extLst>
          </p:cNvPr>
          <p:cNvSpPr txBox="1"/>
          <p:nvPr/>
        </p:nvSpPr>
        <p:spPr>
          <a:xfrm>
            <a:off x="263378" y="1650735"/>
            <a:ext cx="2395900" cy="646331"/>
          </a:xfrm>
          <a:prstGeom prst="rect">
            <a:avLst/>
          </a:prstGeom>
          <a:noFill/>
        </p:spPr>
        <p:txBody>
          <a:bodyPr wrap="square" rtlCol="0">
            <a:spAutoFit/>
          </a:bodyPr>
          <a:lstStyle/>
          <a:p>
            <a:r>
              <a:rPr lang="pl-PL" dirty="0">
                <a:solidFill>
                  <a:srgbClr val="FF0000"/>
                </a:solidFill>
              </a:rPr>
              <a:t>Rewolucje </a:t>
            </a:r>
          </a:p>
          <a:p>
            <a:r>
              <a:rPr lang="pl-PL" dirty="0">
                <a:solidFill>
                  <a:srgbClr val="FF0000"/>
                </a:solidFill>
              </a:rPr>
              <a:t>w dostępie do energii</a:t>
            </a:r>
          </a:p>
        </p:txBody>
      </p:sp>
      <p:sp>
        <p:nvSpPr>
          <p:cNvPr id="30" name="pole tekstowe 29">
            <a:extLst>
              <a:ext uri="{FF2B5EF4-FFF2-40B4-BE49-F238E27FC236}">
                <a16:creationId xmlns:a16="http://schemas.microsoft.com/office/drawing/2014/main" id="{2BDA3BD7-334C-4B5E-9D5C-B08504870B73}"/>
              </a:ext>
            </a:extLst>
          </p:cNvPr>
          <p:cNvSpPr txBox="1"/>
          <p:nvPr/>
        </p:nvSpPr>
        <p:spPr>
          <a:xfrm>
            <a:off x="6737816" y="1650735"/>
            <a:ext cx="2298680" cy="923330"/>
          </a:xfrm>
          <a:prstGeom prst="rect">
            <a:avLst/>
          </a:prstGeom>
          <a:noFill/>
        </p:spPr>
        <p:txBody>
          <a:bodyPr wrap="square" rtlCol="0">
            <a:spAutoFit/>
          </a:bodyPr>
          <a:lstStyle/>
          <a:p>
            <a:r>
              <a:rPr lang="pl-PL" dirty="0">
                <a:solidFill>
                  <a:srgbClr val="00B0F0"/>
                </a:solidFill>
              </a:rPr>
              <a:t>Rewolucje </a:t>
            </a:r>
          </a:p>
          <a:p>
            <a:r>
              <a:rPr lang="pl-PL" dirty="0">
                <a:solidFill>
                  <a:srgbClr val="00B0F0"/>
                </a:solidFill>
              </a:rPr>
              <a:t>w przetwarzaniu informacji</a:t>
            </a:r>
          </a:p>
        </p:txBody>
      </p:sp>
    </p:spTree>
    <p:extLst>
      <p:ext uri="{BB962C8B-B14F-4D97-AF65-F5344CB8AC3E}">
        <p14:creationId xmlns:p14="http://schemas.microsoft.com/office/powerpoint/2010/main" val="162178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7457" y="337165"/>
            <a:ext cx="8469086" cy="675334"/>
          </a:xfrm>
        </p:spPr>
        <p:txBody>
          <a:bodyPr>
            <a:noAutofit/>
          </a:bodyPr>
          <a:lstStyle/>
          <a:p>
            <a:pPr algn="ctr"/>
            <a:r>
              <a:rPr lang="pl-PL" sz="2400" dirty="0"/>
              <a:t>Tempo wzrostu globalnej cywilizacji jest rosnące</a:t>
            </a:r>
          </a:p>
        </p:txBody>
      </p:sp>
      <p:sp>
        <p:nvSpPr>
          <p:cNvPr id="5" name="Symbol zastępczy numeru slajdu 4"/>
          <p:cNvSpPr>
            <a:spLocks noGrp="1"/>
          </p:cNvSpPr>
          <p:nvPr>
            <p:ph type="sldNum" sz="quarter" idx="12"/>
          </p:nvPr>
        </p:nvSpPr>
        <p:spPr/>
        <p:txBody>
          <a:bodyPr/>
          <a:lstStyle/>
          <a:p>
            <a:r>
              <a:rPr lang="pl-PL" dirty="0"/>
              <a:t> </a:t>
            </a:r>
          </a:p>
        </p:txBody>
      </p:sp>
      <p:pic>
        <p:nvPicPr>
          <p:cNvPr id="8" name="Symbol zastępczy zawartości 7">
            <a:extLst>
              <a:ext uri="{FF2B5EF4-FFF2-40B4-BE49-F238E27FC236}">
                <a16:creationId xmlns:a16="http://schemas.microsoft.com/office/drawing/2014/main" id="{749C075D-9ED1-44A2-B2E2-92CC96807F59}"/>
              </a:ext>
            </a:extLst>
          </p:cNvPr>
          <p:cNvPicPr>
            <a:picLocks noGrp="1" noChangeAspect="1"/>
          </p:cNvPicPr>
          <p:nvPr>
            <p:ph idx="1"/>
          </p:nvPr>
        </p:nvPicPr>
        <p:blipFill>
          <a:blip r:embed="rId2"/>
          <a:stretch>
            <a:fillRect/>
          </a:stretch>
        </p:blipFill>
        <p:spPr>
          <a:xfrm>
            <a:off x="1004552" y="1099631"/>
            <a:ext cx="7134896" cy="2944238"/>
          </a:xfrm>
        </p:spPr>
      </p:pic>
      <p:sp>
        <p:nvSpPr>
          <p:cNvPr id="9" name="pole tekstowe 8">
            <a:extLst>
              <a:ext uri="{FF2B5EF4-FFF2-40B4-BE49-F238E27FC236}">
                <a16:creationId xmlns:a16="http://schemas.microsoft.com/office/drawing/2014/main" id="{75D120DB-7724-48A8-AE45-5481F956D001}"/>
              </a:ext>
            </a:extLst>
          </p:cNvPr>
          <p:cNvSpPr txBox="1"/>
          <p:nvPr/>
        </p:nvSpPr>
        <p:spPr>
          <a:xfrm>
            <a:off x="1969752" y="4107327"/>
            <a:ext cx="5737333" cy="276999"/>
          </a:xfrm>
          <a:prstGeom prst="rect">
            <a:avLst/>
          </a:prstGeom>
          <a:noFill/>
        </p:spPr>
        <p:txBody>
          <a:bodyPr wrap="square" rtlCol="0">
            <a:spAutoFit/>
          </a:bodyPr>
          <a:lstStyle/>
          <a:p>
            <a:r>
              <a:rPr lang="pl-PL" sz="1200" dirty="0"/>
              <a:t>Źródło: Growiec (2022) za: Kremer (1993), </a:t>
            </a:r>
            <a:r>
              <a:rPr lang="pl-PL" sz="1200" dirty="0" err="1"/>
              <a:t>Piketty</a:t>
            </a:r>
            <a:r>
              <a:rPr lang="pl-PL" sz="1200" dirty="0"/>
              <a:t> (2014), Hilbert and </a:t>
            </a:r>
            <a:r>
              <a:rPr lang="pl-PL" sz="1200" dirty="0" err="1"/>
              <a:t>López</a:t>
            </a:r>
            <a:r>
              <a:rPr lang="pl-PL" sz="1200" dirty="0"/>
              <a:t> (2011)</a:t>
            </a:r>
          </a:p>
        </p:txBody>
      </p:sp>
    </p:spTree>
    <p:extLst>
      <p:ext uri="{BB962C8B-B14F-4D97-AF65-F5344CB8AC3E}">
        <p14:creationId xmlns:p14="http://schemas.microsoft.com/office/powerpoint/2010/main" val="2487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82FF8C-9CC8-6B89-EBF9-0AA72385849B}"/>
              </a:ext>
            </a:extLst>
          </p:cNvPr>
          <p:cNvSpPr>
            <a:spLocks noGrp="1"/>
          </p:cNvSpPr>
          <p:nvPr>
            <p:ph type="title"/>
          </p:nvPr>
        </p:nvSpPr>
        <p:spPr>
          <a:xfrm>
            <a:off x="651262" y="265568"/>
            <a:ext cx="8091055" cy="652462"/>
          </a:xfrm>
        </p:spPr>
        <p:txBody>
          <a:bodyPr>
            <a:normAutofit/>
          </a:bodyPr>
          <a:lstStyle/>
          <a:p>
            <a:pPr algn="ctr"/>
            <a:r>
              <a:rPr lang="pl-PL" sz="2400" dirty="0"/>
              <a:t>Czy wzrost gospodarczy się kiedyś zatrzyma?</a:t>
            </a:r>
          </a:p>
        </p:txBody>
      </p:sp>
      <p:pic>
        <p:nvPicPr>
          <p:cNvPr id="7" name="Symbol zastępczy zawartości 6">
            <a:extLst>
              <a:ext uri="{FF2B5EF4-FFF2-40B4-BE49-F238E27FC236}">
                <a16:creationId xmlns:a16="http://schemas.microsoft.com/office/drawing/2014/main" id="{9A1582C1-A2D6-22D0-BB9F-532B8CBCC7B0}"/>
              </a:ext>
            </a:extLst>
          </p:cNvPr>
          <p:cNvPicPr>
            <a:picLocks noGrp="1" noChangeAspect="1"/>
          </p:cNvPicPr>
          <p:nvPr>
            <p:ph idx="1"/>
          </p:nvPr>
        </p:nvPicPr>
        <p:blipFill>
          <a:blip r:embed="rId2"/>
          <a:stretch>
            <a:fillRect/>
          </a:stretch>
        </p:blipFill>
        <p:spPr>
          <a:xfrm>
            <a:off x="2017528" y="758283"/>
            <a:ext cx="5638262" cy="4222595"/>
          </a:xfrm>
          <a:prstGeom prst="rect">
            <a:avLst/>
          </a:prstGeom>
        </p:spPr>
      </p:pic>
    </p:spTree>
    <p:extLst>
      <p:ext uri="{BB962C8B-B14F-4D97-AF65-F5344CB8AC3E}">
        <p14:creationId xmlns:p14="http://schemas.microsoft.com/office/powerpoint/2010/main" val="49738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762A2-302A-5F70-A409-2EFF92AB262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830B1D6-9063-24E1-9AD6-21B81DCEA4BB}"/>
              </a:ext>
            </a:extLst>
          </p:cNvPr>
          <p:cNvSpPr>
            <a:spLocks noGrp="1"/>
          </p:cNvSpPr>
          <p:nvPr>
            <p:ph type="ctrTitle"/>
          </p:nvPr>
        </p:nvSpPr>
        <p:spPr/>
        <p:txBody>
          <a:bodyPr/>
          <a:lstStyle/>
          <a:p>
            <a:r>
              <a:rPr lang="pl-PL" dirty="0"/>
              <a:t>Źródła wzrostu gospodarczego</a:t>
            </a:r>
          </a:p>
        </p:txBody>
      </p:sp>
    </p:spTree>
    <p:extLst>
      <p:ext uri="{BB962C8B-B14F-4D97-AF65-F5344CB8AC3E}">
        <p14:creationId xmlns:p14="http://schemas.microsoft.com/office/powerpoint/2010/main" val="2202642368"/>
      </p:ext>
    </p:extLst>
  </p:cSld>
  <p:clrMapOvr>
    <a:masterClrMapping/>
  </p:clrMapOvr>
</p:sld>
</file>

<file path=ppt/theme/theme1.xml><?xml version="1.0" encoding="utf-8"?>
<a:theme xmlns:a="http://schemas.openxmlformats.org/drawingml/2006/main" name="Motyw pakietu Office">
  <a:themeElements>
    <a:clrScheme name="Niestandardowe 3">
      <a:dk1>
        <a:sysClr val="windowText" lastClr="000000"/>
      </a:dk1>
      <a:lt1>
        <a:sysClr val="window" lastClr="FFFFFF"/>
      </a:lt1>
      <a:dk2>
        <a:srgbClr val="007481"/>
      </a:dk2>
      <a:lt2>
        <a:srgbClr val="FFFFFF"/>
      </a:lt2>
      <a:accent1>
        <a:srgbClr val="007481"/>
      </a:accent1>
      <a:accent2>
        <a:srgbClr val="C7D42D"/>
      </a:accent2>
      <a:accent3>
        <a:srgbClr val="00B0E1"/>
      </a:accent3>
      <a:accent4>
        <a:srgbClr val="C6C6C6"/>
      </a:accent4>
      <a:accent5>
        <a:srgbClr val="7C7C7C"/>
      </a:accent5>
      <a:accent6>
        <a:srgbClr val="3C3C3C"/>
      </a:accent6>
      <a:hlink>
        <a:srgbClr val="009FE3"/>
      </a:hlink>
      <a:folHlink>
        <a:srgbClr val="BBE4F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362BABBD2697940AC1DAF92327D3420" ma:contentTypeVersion="1" ma:contentTypeDescription="Utwórz nowy dokument." ma:contentTypeScope="" ma:versionID="b758795591d9adbbd5813f01d912e2ca">
  <xsd:schema xmlns:xsd="http://www.w3.org/2001/XMLSchema" xmlns:xs="http://www.w3.org/2001/XMLSchema" xmlns:p="http://schemas.microsoft.com/office/2006/metadata/properties" xmlns:ns1="http://schemas.microsoft.com/sharepoint/v3" targetNamespace="http://schemas.microsoft.com/office/2006/metadata/properties" ma:root="true" ma:fieldsID="d5655aa40fd62c26d3cd695d3e5ffb0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owana data rozpoczęcia" ma:internalName="PublishingStartDate">
      <xsd:simpleType>
        <xsd:restriction base="dms:Unknown"/>
      </xsd:simpleType>
    </xsd:element>
    <xsd:element name="PublishingExpirationDate" ma:index="9" nillable="true" ma:displayName="Planowana data zakończenia"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338D63-1011-4E21-BA98-B1373A38C4F0}">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688EA0AD-14F4-4232-A3D9-5B11B317B7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B6B73C-2CE5-4D1B-B309-C6DBF946F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1935</TotalTime>
  <Words>1812</Words>
  <Application>Microsoft Office PowerPoint</Application>
  <PresentationFormat>Pokaz na ekranie (16:9)</PresentationFormat>
  <Paragraphs>242</Paragraphs>
  <Slides>41</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41</vt:i4>
      </vt:variant>
    </vt:vector>
  </HeadingPairs>
  <TitlesOfParts>
    <vt:vector size="49" baseType="lpstr">
      <vt:lpstr>Arial</vt:lpstr>
      <vt:lpstr>Calibri</vt:lpstr>
      <vt:lpstr>Cambria Math</vt:lpstr>
      <vt:lpstr>Open Sans</vt:lpstr>
      <vt:lpstr>Open Sans Light</vt:lpstr>
      <vt:lpstr>Open Sans Regular</vt:lpstr>
      <vt:lpstr>Times New Roman</vt:lpstr>
      <vt:lpstr>Motyw pakietu Office</vt:lpstr>
      <vt:lpstr>Sztuczna inteligencja  a wzrost gospodarczy</vt:lpstr>
      <vt:lpstr>Długofalowe trendy</vt:lpstr>
      <vt:lpstr>Wzrost gospodarczy i konwergencja od 1800 r.</vt:lpstr>
      <vt:lpstr>W bardzo długiej perspektywie czasowej produkt rośnie szybciej niż wykładniczo</vt:lpstr>
      <vt:lpstr>Pięć er rozwoju globalnej cywilizacji</vt:lpstr>
      <vt:lpstr>„Wahadło dziejów”</vt:lpstr>
      <vt:lpstr>Tempo wzrostu globalnej cywilizacji jest rosnące</vt:lpstr>
      <vt:lpstr>Czy wzrost gospodarczy się kiedyś zatrzyma?</vt:lpstr>
      <vt:lpstr>Źródła wzrostu gospodarczego</vt:lpstr>
      <vt:lpstr>Źródła wzrostu gospodarczego</vt:lpstr>
      <vt:lpstr>Przychody względem skali</vt:lpstr>
      <vt:lpstr>Postęp technologiczny</vt:lpstr>
      <vt:lpstr>Automatyzacja pracy</vt:lpstr>
      <vt:lpstr>Prezentacja programu PowerPoint</vt:lpstr>
      <vt:lpstr>Początki rewolucji przemysłowej</vt:lpstr>
      <vt:lpstr>Początki rewolucji cyfrowej</vt:lpstr>
      <vt:lpstr>Rozkład dochodów na świecie</vt:lpstr>
      <vt:lpstr>Sztuczna inteligencja a wzrost</vt:lpstr>
      <vt:lpstr>Prezentacja programu PowerPoint</vt:lpstr>
      <vt:lpstr>Moce obliczeniowe AI rosną szybciej niż prawo Moore’a</vt:lpstr>
      <vt:lpstr>Ilość przechodzi w jakość: benchmarki są szybko wysycane</vt:lpstr>
      <vt:lpstr>Wzrastają ogólne (międzydziedzinowe) kompetencje AI</vt:lpstr>
      <vt:lpstr>Wzrasta też sprawczość i niezawodność agentów AI</vt:lpstr>
      <vt:lpstr>Perspektywy wzrostu w przyszłości</vt:lpstr>
      <vt:lpstr>Prognozy wzrostu są skrajnie zróżnicowane</vt:lpstr>
      <vt:lpstr>Częściowa vs. całkowita automatyzacja</vt:lpstr>
      <vt:lpstr>Popyt na pracę w erze AGI</vt:lpstr>
      <vt:lpstr>Kaskada samo-ulepszeń i „eksplozja inteligencji”</vt:lpstr>
      <vt:lpstr>GPT jest już GPT. A czy jest już z nami AGI?</vt:lpstr>
      <vt:lpstr>AI timelines: jak daleko jesteśmy od AGI?</vt:lpstr>
      <vt:lpstr>Perspektywa świata z AGI</vt:lpstr>
      <vt:lpstr>Konsekwencje AGI wykroczą daleko poza gospodarkę </vt:lpstr>
      <vt:lpstr>p(doom): zagrożenie egzystencjalne ze strony AGI</vt:lpstr>
      <vt:lpstr>Dlaczego AGI to zagrożenie egzystencjalne?</vt:lpstr>
      <vt:lpstr>Problem zgodności celów AGI (1)</vt:lpstr>
      <vt:lpstr>Problem zgodności celów AGI (2)</vt:lpstr>
      <vt:lpstr>Doomers vs. e/accs:  AGI będzie filtrem w rozwoju cywilizacji</vt:lpstr>
      <vt:lpstr>Czy TAI/AGI przejmie kontrolę?  I czy będzie przyjazna ludzkości?</vt:lpstr>
      <vt:lpstr>Dynamiczny rozwój kompetencji AI; dramatyczne niedoinwestowanie badań nad bezpieczeństwem AI</vt:lpstr>
      <vt:lpstr>Bezwstydna autoreklama</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ogólna – przykład w języku polskim</dc:title>
  <dc:creator>kotbury</dc:creator>
  <cp:lastModifiedBy>Jakub Growiec</cp:lastModifiedBy>
  <cp:revision>104</cp:revision>
  <dcterms:created xsi:type="dcterms:W3CDTF">2019-01-31T15:24:43Z</dcterms:created>
  <dcterms:modified xsi:type="dcterms:W3CDTF">2026-05-27T11:48:10Z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0x010100C362BABBD2697940AC1DAF92327D3420</vt:lpwstr>
  </property>
</Properties>
</file>